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3" r:id="rId2"/>
    <p:sldId id="261" r:id="rId3"/>
    <p:sldId id="260" r:id="rId4"/>
    <p:sldId id="262" r:id="rId5"/>
  </p:sldIdLst>
  <p:sldSz cx="6480175" cy="45005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4370"/>
    <a:srgbClr val="283E73"/>
    <a:srgbClr val="FF0700"/>
    <a:srgbClr val="7F0020"/>
    <a:srgbClr val="FFC2C2"/>
    <a:srgbClr val="F4C2C2"/>
    <a:srgbClr val="A70018"/>
    <a:srgbClr val="BA0018"/>
    <a:srgbClr val="960018"/>
    <a:srgbClr val="CFE9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/>
    <p:restoredTop sz="96327"/>
  </p:normalViewPr>
  <p:slideViewPr>
    <p:cSldViewPr snapToGrid="0">
      <p:cViewPr varScale="1">
        <p:scale>
          <a:sx n="189" d="100"/>
          <a:sy n="189" d="100"/>
        </p:scale>
        <p:origin x="1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6013" y="736551"/>
            <a:ext cx="5508149" cy="1566863"/>
          </a:xfrm>
        </p:spPr>
        <p:txBody>
          <a:bodyPr anchor="b"/>
          <a:lstStyle>
            <a:lvl1pPr algn="ctr">
              <a:defRPr sz="393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22" y="2363838"/>
            <a:ext cx="4860131" cy="1086594"/>
          </a:xfrm>
        </p:spPr>
        <p:txBody>
          <a:bodyPr/>
          <a:lstStyle>
            <a:lvl1pPr marL="0" indent="0" algn="ctr">
              <a:buNone/>
              <a:defRPr sz="1575"/>
            </a:lvl1pPr>
            <a:lvl2pPr marL="300060" indent="0" algn="ctr">
              <a:buNone/>
              <a:defRPr sz="1313"/>
            </a:lvl2pPr>
            <a:lvl3pPr marL="600121" indent="0" algn="ctr">
              <a:buNone/>
              <a:defRPr sz="1181"/>
            </a:lvl3pPr>
            <a:lvl4pPr marL="900181" indent="0" algn="ctr">
              <a:buNone/>
              <a:defRPr sz="1050"/>
            </a:lvl4pPr>
            <a:lvl5pPr marL="1200241" indent="0" algn="ctr">
              <a:buNone/>
              <a:defRPr sz="1050"/>
            </a:lvl5pPr>
            <a:lvl6pPr marL="1500302" indent="0" algn="ctr">
              <a:buNone/>
              <a:defRPr sz="1050"/>
            </a:lvl6pPr>
            <a:lvl7pPr marL="1800362" indent="0" algn="ctr">
              <a:buNone/>
              <a:defRPr sz="1050"/>
            </a:lvl7pPr>
            <a:lvl8pPr marL="2100423" indent="0" algn="ctr">
              <a:buNone/>
              <a:defRPr sz="1050"/>
            </a:lvl8pPr>
            <a:lvl9pPr marL="2400483" indent="0" algn="ctr">
              <a:buNone/>
              <a:defRPr sz="105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ADCA-C814-9A44-A35B-8EF50E5DF23C}" type="datetimeFigureOut">
              <a:rPr lang="en-CH" smtClean="0"/>
              <a:t>9/22/25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1238-62CD-AD48-BF44-62E558BB20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32622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ADCA-C814-9A44-A35B-8EF50E5DF23C}" type="datetimeFigureOut">
              <a:rPr lang="en-CH" smtClean="0"/>
              <a:t>9/22/25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1238-62CD-AD48-BF44-62E558BB20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76127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637375" y="239613"/>
            <a:ext cx="1397288" cy="381401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5512" y="239613"/>
            <a:ext cx="4110861" cy="381401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ADCA-C814-9A44-A35B-8EF50E5DF23C}" type="datetimeFigureOut">
              <a:rPr lang="en-CH" smtClean="0"/>
              <a:t>9/22/25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1238-62CD-AD48-BF44-62E558BB20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0269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ADCA-C814-9A44-A35B-8EF50E5DF23C}" type="datetimeFigureOut">
              <a:rPr lang="en-CH" smtClean="0"/>
              <a:t>9/22/25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1238-62CD-AD48-BF44-62E558BB20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8218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37" y="1122017"/>
            <a:ext cx="5589151" cy="1872109"/>
          </a:xfrm>
        </p:spPr>
        <p:txBody>
          <a:bodyPr anchor="b"/>
          <a:lstStyle>
            <a:lvl1pPr>
              <a:defRPr sz="393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137" y="3011836"/>
            <a:ext cx="5589151" cy="984498"/>
          </a:xfrm>
        </p:spPr>
        <p:txBody>
          <a:bodyPr/>
          <a:lstStyle>
            <a:lvl1pPr marL="0" indent="0">
              <a:buNone/>
              <a:defRPr sz="1575">
                <a:solidFill>
                  <a:schemeClr val="tx1"/>
                </a:solidFill>
              </a:defRPr>
            </a:lvl1pPr>
            <a:lvl2pPr marL="300060" indent="0">
              <a:buNone/>
              <a:defRPr sz="1313">
                <a:solidFill>
                  <a:schemeClr val="tx1">
                    <a:tint val="75000"/>
                  </a:schemeClr>
                </a:solidFill>
              </a:defRPr>
            </a:lvl2pPr>
            <a:lvl3pPr marL="600121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3pPr>
            <a:lvl4pPr marL="90018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20024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50030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180036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100423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400483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ADCA-C814-9A44-A35B-8EF50E5DF23C}" type="datetimeFigureOut">
              <a:rPr lang="en-CH" smtClean="0"/>
              <a:t>9/22/25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1238-62CD-AD48-BF44-62E558BB20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00866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5512" y="1198066"/>
            <a:ext cx="2754074" cy="28555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0589" y="1198066"/>
            <a:ext cx="2754074" cy="28555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ADCA-C814-9A44-A35B-8EF50E5DF23C}" type="datetimeFigureOut">
              <a:rPr lang="en-CH" smtClean="0"/>
              <a:t>9/22/25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1238-62CD-AD48-BF44-62E558BB20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77786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239614"/>
            <a:ext cx="5589151" cy="86990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357" y="1103263"/>
            <a:ext cx="2741417" cy="540692"/>
          </a:xfrm>
        </p:spPr>
        <p:txBody>
          <a:bodyPr anchor="b"/>
          <a:lstStyle>
            <a:lvl1pPr marL="0" indent="0">
              <a:buNone/>
              <a:defRPr sz="1575" b="1"/>
            </a:lvl1pPr>
            <a:lvl2pPr marL="300060" indent="0">
              <a:buNone/>
              <a:defRPr sz="1313" b="1"/>
            </a:lvl2pPr>
            <a:lvl3pPr marL="600121" indent="0">
              <a:buNone/>
              <a:defRPr sz="1181" b="1"/>
            </a:lvl3pPr>
            <a:lvl4pPr marL="900181" indent="0">
              <a:buNone/>
              <a:defRPr sz="1050" b="1"/>
            </a:lvl4pPr>
            <a:lvl5pPr marL="1200241" indent="0">
              <a:buNone/>
              <a:defRPr sz="1050" b="1"/>
            </a:lvl5pPr>
            <a:lvl6pPr marL="1500302" indent="0">
              <a:buNone/>
              <a:defRPr sz="1050" b="1"/>
            </a:lvl6pPr>
            <a:lvl7pPr marL="1800362" indent="0">
              <a:buNone/>
              <a:defRPr sz="1050" b="1"/>
            </a:lvl7pPr>
            <a:lvl8pPr marL="2100423" indent="0">
              <a:buNone/>
              <a:defRPr sz="1050" b="1"/>
            </a:lvl8pPr>
            <a:lvl9pPr marL="2400483" indent="0">
              <a:buNone/>
              <a:defRPr sz="10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357" y="1643956"/>
            <a:ext cx="2741417" cy="24180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589" y="1103263"/>
            <a:ext cx="2754918" cy="540692"/>
          </a:xfrm>
        </p:spPr>
        <p:txBody>
          <a:bodyPr anchor="b"/>
          <a:lstStyle>
            <a:lvl1pPr marL="0" indent="0">
              <a:buNone/>
              <a:defRPr sz="1575" b="1"/>
            </a:lvl1pPr>
            <a:lvl2pPr marL="300060" indent="0">
              <a:buNone/>
              <a:defRPr sz="1313" b="1"/>
            </a:lvl2pPr>
            <a:lvl3pPr marL="600121" indent="0">
              <a:buNone/>
              <a:defRPr sz="1181" b="1"/>
            </a:lvl3pPr>
            <a:lvl4pPr marL="900181" indent="0">
              <a:buNone/>
              <a:defRPr sz="1050" b="1"/>
            </a:lvl4pPr>
            <a:lvl5pPr marL="1200241" indent="0">
              <a:buNone/>
              <a:defRPr sz="1050" b="1"/>
            </a:lvl5pPr>
            <a:lvl6pPr marL="1500302" indent="0">
              <a:buNone/>
              <a:defRPr sz="1050" b="1"/>
            </a:lvl6pPr>
            <a:lvl7pPr marL="1800362" indent="0">
              <a:buNone/>
              <a:defRPr sz="1050" b="1"/>
            </a:lvl7pPr>
            <a:lvl8pPr marL="2100423" indent="0">
              <a:buNone/>
              <a:defRPr sz="1050" b="1"/>
            </a:lvl8pPr>
            <a:lvl9pPr marL="2400483" indent="0">
              <a:buNone/>
              <a:defRPr sz="10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80589" y="1643956"/>
            <a:ext cx="2754918" cy="24180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ADCA-C814-9A44-A35B-8EF50E5DF23C}" type="datetimeFigureOut">
              <a:rPr lang="en-CH" smtClean="0"/>
              <a:t>9/22/25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1238-62CD-AD48-BF44-62E558BB20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1674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ADCA-C814-9A44-A35B-8EF50E5DF23C}" type="datetimeFigureOut">
              <a:rPr lang="en-CH" smtClean="0"/>
              <a:t>9/22/25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1238-62CD-AD48-BF44-62E558BB20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30706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ADCA-C814-9A44-A35B-8EF50E5DF23C}" type="datetimeFigureOut">
              <a:rPr lang="en-CH" smtClean="0"/>
              <a:t>9/22/25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1238-62CD-AD48-BF44-62E558BB20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5402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300038"/>
            <a:ext cx="2090025" cy="1050131"/>
          </a:xfrm>
        </p:spPr>
        <p:txBody>
          <a:bodyPr anchor="b"/>
          <a:lstStyle>
            <a:lvl1pPr>
              <a:defRPr sz="21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4918" y="647999"/>
            <a:ext cx="3280589" cy="3198317"/>
          </a:xfrm>
        </p:spPr>
        <p:txBody>
          <a:bodyPr/>
          <a:lstStyle>
            <a:lvl1pPr>
              <a:defRPr sz="2100"/>
            </a:lvl1pPr>
            <a:lvl2pPr>
              <a:defRPr sz="1838"/>
            </a:lvl2pPr>
            <a:lvl3pPr>
              <a:defRPr sz="1575"/>
            </a:lvl3pPr>
            <a:lvl4pPr>
              <a:defRPr sz="1313"/>
            </a:lvl4pPr>
            <a:lvl5pPr>
              <a:defRPr sz="1313"/>
            </a:lvl5pPr>
            <a:lvl6pPr>
              <a:defRPr sz="1313"/>
            </a:lvl6pPr>
            <a:lvl7pPr>
              <a:defRPr sz="1313"/>
            </a:lvl7pPr>
            <a:lvl8pPr>
              <a:defRPr sz="1313"/>
            </a:lvl8pPr>
            <a:lvl9pPr>
              <a:defRPr sz="131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1350169"/>
            <a:ext cx="2090025" cy="2501355"/>
          </a:xfrm>
        </p:spPr>
        <p:txBody>
          <a:bodyPr/>
          <a:lstStyle>
            <a:lvl1pPr marL="0" indent="0">
              <a:buNone/>
              <a:defRPr sz="1050"/>
            </a:lvl1pPr>
            <a:lvl2pPr marL="300060" indent="0">
              <a:buNone/>
              <a:defRPr sz="919"/>
            </a:lvl2pPr>
            <a:lvl3pPr marL="600121" indent="0">
              <a:buNone/>
              <a:defRPr sz="788"/>
            </a:lvl3pPr>
            <a:lvl4pPr marL="900181" indent="0">
              <a:buNone/>
              <a:defRPr sz="656"/>
            </a:lvl4pPr>
            <a:lvl5pPr marL="1200241" indent="0">
              <a:buNone/>
              <a:defRPr sz="656"/>
            </a:lvl5pPr>
            <a:lvl6pPr marL="1500302" indent="0">
              <a:buNone/>
              <a:defRPr sz="656"/>
            </a:lvl6pPr>
            <a:lvl7pPr marL="1800362" indent="0">
              <a:buNone/>
              <a:defRPr sz="656"/>
            </a:lvl7pPr>
            <a:lvl8pPr marL="2100423" indent="0">
              <a:buNone/>
              <a:defRPr sz="656"/>
            </a:lvl8pPr>
            <a:lvl9pPr marL="2400483" indent="0">
              <a:buNone/>
              <a:defRPr sz="65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ADCA-C814-9A44-A35B-8EF50E5DF23C}" type="datetimeFigureOut">
              <a:rPr lang="en-CH" smtClean="0"/>
              <a:t>9/22/25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1238-62CD-AD48-BF44-62E558BB20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12205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300038"/>
            <a:ext cx="2090025" cy="1050131"/>
          </a:xfrm>
        </p:spPr>
        <p:txBody>
          <a:bodyPr anchor="b"/>
          <a:lstStyle>
            <a:lvl1pPr>
              <a:defRPr sz="21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54918" y="647999"/>
            <a:ext cx="3280589" cy="3198317"/>
          </a:xfrm>
        </p:spPr>
        <p:txBody>
          <a:bodyPr anchor="t"/>
          <a:lstStyle>
            <a:lvl1pPr marL="0" indent="0">
              <a:buNone/>
              <a:defRPr sz="2100"/>
            </a:lvl1pPr>
            <a:lvl2pPr marL="300060" indent="0">
              <a:buNone/>
              <a:defRPr sz="1838"/>
            </a:lvl2pPr>
            <a:lvl3pPr marL="600121" indent="0">
              <a:buNone/>
              <a:defRPr sz="1575"/>
            </a:lvl3pPr>
            <a:lvl4pPr marL="900181" indent="0">
              <a:buNone/>
              <a:defRPr sz="1313"/>
            </a:lvl4pPr>
            <a:lvl5pPr marL="1200241" indent="0">
              <a:buNone/>
              <a:defRPr sz="1313"/>
            </a:lvl5pPr>
            <a:lvl6pPr marL="1500302" indent="0">
              <a:buNone/>
              <a:defRPr sz="1313"/>
            </a:lvl6pPr>
            <a:lvl7pPr marL="1800362" indent="0">
              <a:buNone/>
              <a:defRPr sz="1313"/>
            </a:lvl7pPr>
            <a:lvl8pPr marL="2100423" indent="0">
              <a:buNone/>
              <a:defRPr sz="1313"/>
            </a:lvl8pPr>
            <a:lvl9pPr marL="2400483" indent="0">
              <a:buNone/>
              <a:defRPr sz="131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1350169"/>
            <a:ext cx="2090025" cy="2501355"/>
          </a:xfrm>
        </p:spPr>
        <p:txBody>
          <a:bodyPr/>
          <a:lstStyle>
            <a:lvl1pPr marL="0" indent="0">
              <a:buNone/>
              <a:defRPr sz="1050"/>
            </a:lvl1pPr>
            <a:lvl2pPr marL="300060" indent="0">
              <a:buNone/>
              <a:defRPr sz="919"/>
            </a:lvl2pPr>
            <a:lvl3pPr marL="600121" indent="0">
              <a:buNone/>
              <a:defRPr sz="788"/>
            </a:lvl3pPr>
            <a:lvl4pPr marL="900181" indent="0">
              <a:buNone/>
              <a:defRPr sz="656"/>
            </a:lvl4pPr>
            <a:lvl5pPr marL="1200241" indent="0">
              <a:buNone/>
              <a:defRPr sz="656"/>
            </a:lvl5pPr>
            <a:lvl6pPr marL="1500302" indent="0">
              <a:buNone/>
              <a:defRPr sz="656"/>
            </a:lvl6pPr>
            <a:lvl7pPr marL="1800362" indent="0">
              <a:buNone/>
              <a:defRPr sz="656"/>
            </a:lvl7pPr>
            <a:lvl8pPr marL="2100423" indent="0">
              <a:buNone/>
              <a:defRPr sz="656"/>
            </a:lvl8pPr>
            <a:lvl9pPr marL="2400483" indent="0">
              <a:buNone/>
              <a:defRPr sz="65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ADCA-C814-9A44-A35B-8EF50E5DF23C}" type="datetimeFigureOut">
              <a:rPr lang="en-CH" smtClean="0"/>
              <a:t>9/22/25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71238-62CD-AD48-BF44-62E558BB20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82473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5512" y="239614"/>
            <a:ext cx="5589151" cy="869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5512" y="1198066"/>
            <a:ext cx="5589151" cy="2855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5512" y="4171356"/>
            <a:ext cx="1458039" cy="23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7ADCA-C814-9A44-A35B-8EF50E5DF23C}" type="datetimeFigureOut">
              <a:rPr lang="en-CH" smtClean="0"/>
              <a:t>9/22/25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46558" y="4171356"/>
            <a:ext cx="2187059" cy="23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6624" y="4171356"/>
            <a:ext cx="1458039" cy="239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71238-62CD-AD48-BF44-62E558BB20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32927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00121" rtl="0" eaLnBrk="1" latinLnBrk="0" hangingPunct="1">
        <a:lnSpc>
          <a:spcPct val="90000"/>
        </a:lnSpc>
        <a:spcBef>
          <a:spcPct val="0"/>
        </a:spcBef>
        <a:buNone/>
        <a:defRPr sz="28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0030" indent="-150030" algn="l" defTabSz="600121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1838" kern="1200">
          <a:solidFill>
            <a:schemeClr val="tx1"/>
          </a:solidFill>
          <a:latin typeface="+mn-lt"/>
          <a:ea typeface="+mn-ea"/>
          <a:cs typeface="+mn-cs"/>
        </a:defRPr>
      </a:lvl1pPr>
      <a:lvl2pPr marL="450091" indent="-150030" algn="l" defTabSz="600121" rtl="0" eaLnBrk="1" latinLnBrk="0" hangingPunct="1">
        <a:lnSpc>
          <a:spcPct val="90000"/>
        </a:lnSpc>
        <a:spcBef>
          <a:spcPts val="328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50151" indent="-150030" algn="l" defTabSz="600121" rtl="0" eaLnBrk="1" latinLnBrk="0" hangingPunct="1">
        <a:lnSpc>
          <a:spcPct val="90000"/>
        </a:lnSpc>
        <a:spcBef>
          <a:spcPts val="328"/>
        </a:spcBef>
        <a:buFont typeface="Arial" panose="020B0604020202020204" pitchFamily="34" charset="0"/>
        <a:buChar char="•"/>
        <a:defRPr sz="1313" kern="1200">
          <a:solidFill>
            <a:schemeClr val="tx1"/>
          </a:solidFill>
          <a:latin typeface="+mn-lt"/>
          <a:ea typeface="+mn-ea"/>
          <a:cs typeface="+mn-cs"/>
        </a:defRPr>
      </a:lvl3pPr>
      <a:lvl4pPr marL="1050211" indent="-150030" algn="l" defTabSz="600121" rtl="0" eaLnBrk="1" latinLnBrk="0" hangingPunct="1">
        <a:lnSpc>
          <a:spcPct val="90000"/>
        </a:lnSpc>
        <a:spcBef>
          <a:spcPts val="328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4pPr>
      <a:lvl5pPr marL="1350272" indent="-150030" algn="l" defTabSz="600121" rtl="0" eaLnBrk="1" latinLnBrk="0" hangingPunct="1">
        <a:lnSpc>
          <a:spcPct val="90000"/>
        </a:lnSpc>
        <a:spcBef>
          <a:spcPts val="328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5pPr>
      <a:lvl6pPr marL="1650332" indent="-150030" algn="l" defTabSz="600121" rtl="0" eaLnBrk="1" latinLnBrk="0" hangingPunct="1">
        <a:lnSpc>
          <a:spcPct val="90000"/>
        </a:lnSpc>
        <a:spcBef>
          <a:spcPts val="328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6pPr>
      <a:lvl7pPr marL="1950392" indent="-150030" algn="l" defTabSz="600121" rtl="0" eaLnBrk="1" latinLnBrk="0" hangingPunct="1">
        <a:lnSpc>
          <a:spcPct val="90000"/>
        </a:lnSpc>
        <a:spcBef>
          <a:spcPts val="328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7pPr>
      <a:lvl8pPr marL="2250453" indent="-150030" algn="l" defTabSz="600121" rtl="0" eaLnBrk="1" latinLnBrk="0" hangingPunct="1">
        <a:lnSpc>
          <a:spcPct val="90000"/>
        </a:lnSpc>
        <a:spcBef>
          <a:spcPts val="328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8pPr>
      <a:lvl9pPr marL="2550513" indent="-150030" algn="l" defTabSz="600121" rtl="0" eaLnBrk="1" latinLnBrk="0" hangingPunct="1">
        <a:lnSpc>
          <a:spcPct val="90000"/>
        </a:lnSpc>
        <a:spcBef>
          <a:spcPts val="328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0121" rtl="0" eaLnBrk="1" latinLnBrk="0" hangingPunct="1">
        <a:defRPr sz="1181" kern="1200">
          <a:solidFill>
            <a:schemeClr val="tx1"/>
          </a:solidFill>
          <a:latin typeface="+mn-lt"/>
          <a:ea typeface="+mn-ea"/>
          <a:cs typeface="+mn-cs"/>
        </a:defRPr>
      </a:lvl1pPr>
      <a:lvl2pPr marL="300060" algn="l" defTabSz="600121" rtl="0" eaLnBrk="1" latinLnBrk="0" hangingPunct="1">
        <a:defRPr sz="1181" kern="1200">
          <a:solidFill>
            <a:schemeClr val="tx1"/>
          </a:solidFill>
          <a:latin typeface="+mn-lt"/>
          <a:ea typeface="+mn-ea"/>
          <a:cs typeface="+mn-cs"/>
        </a:defRPr>
      </a:lvl2pPr>
      <a:lvl3pPr marL="600121" algn="l" defTabSz="600121" rtl="0" eaLnBrk="1" latinLnBrk="0" hangingPunct="1">
        <a:defRPr sz="1181" kern="1200">
          <a:solidFill>
            <a:schemeClr val="tx1"/>
          </a:solidFill>
          <a:latin typeface="+mn-lt"/>
          <a:ea typeface="+mn-ea"/>
          <a:cs typeface="+mn-cs"/>
        </a:defRPr>
      </a:lvl3pPr>
      <a:lvl4pPr marL="900181" algn="l" defTabSz="600121" rtl="0" eaLnBrk="1" latinLnBrk="0" hangingPunct="1">
        <a:defRPr sz="1181" kern="1200">
          <a:solidFill>
            <a:schemeClr val="tx1"/>
          </a:solidFill>
          <a:latin typeface="+mn-lt"/>
          <a:ea typeface="+mn-ea"/>
          <a:cs typeface="+mn-cs"/>
        </a:defRPr>
      </a:lvl4pPr>
      <a:lvl5pPr marL="1200241" algn="l" defTabSz="600121" rtl="0" eaLnBrk="1" latinLnBrk="0" hangingPunct="1">
        <a:defRPr sz="1181" kern="1200">
          <a:solidFill>
            <a:schemeClr val="tx1"/>
          </a:solidFill>
          <a:latin typeface="+mn-lt"/>
          <a:ea typeface="+mn-ea"/>
          <a:cs typeface="+mn-cs"/>
        </a:defRPr>
      </a:lvl5pPr>
      <a:lvl6pPr marL="1500302" algn="l" defTabSz="600121" rtl="0" eaLnBrk="1" latinLnBrk="0" hangingPunct="1">
        <a:defRPr sz="1181" kern="1200">
          <a:solidFill>
            <a:schemeClr val="tx1"/>
          </a:solidFill>
          <a:latin typeface="+mn-lt"/>
          <a:ea typeface="+mn-ea"/>
          <a:cs typeface="+mn-cs"/>
        </a:defRPr>
      </a:lvl6pPr>
      <a:lvl7pPr marL="1800362" algn="l" defTabSz="600121" rtl="0" eaLnBrk="1" latinLnBrk="0" hangingPunct="1">
        <a:defRPr sz="1181" kern="1200">
          <a:solidFill>
            <a:schemeClr val="tx1"/>
          </a:solidFill>
          <a:latin typeface="+mn-lt"/>
          <a:ea typeface="+mn-ea"/>
          <a:cs typeface="+mn-cs"/>
        </a:defRPr>
      </a:lvl7pPr>
      <a:lvl8pPr marL="2100423" algn="l" defTabSz="600121" rtl="0" eaLnBrk="1" latinLnBrk="0" hangingPunct="1">
        <a:defRPr sz="1181" kern="1200">
          <a:solidFill>
            <a:schemeClr val="tx1"/>
          </a:solidFill>
          <a:latin typeface="+mn-lt"/>
          <a:ea typeface="+mn-ea"/>
          <a:cs typeface="+mn-cs"/>
        </a:defRPr>
      </a:lvl8pPr>
      <a:lvl9pPr marL="2400483" algn="l" defTabSz="600121" rtl="0" eaLnBrk="1" latinLnBrk="0" hangingPunct="1">
        <a:defRPr sz="11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svg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svg"/><Relationship Id="rId7" Type="http://schemas.openxmlformats.org/officeDocument/2006/relationships/image" Target="../media/image1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sv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477C6959-2613-8031-1B4C-FE2FB7A6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797"/>
          <a:stretch>
            <a:fillRect/>
          </a:stretch>
        </p:blipFill>
        <p:spPr>
          <a:xfrm>
            <a:off x="74280" y="863245"/>
            <a:ext cx="3253271" cy="2991782"/>
          </a:xfrm>
          <a:prstGeom prst="rect">
            <a:avLst/>
          </a:prstGeom>
        </p:spPr>
      </p:pic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E2189927-E08D-6486-183F-884714BDC0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04" t="3373" r="50001" b="-3373"/>
          <a:stretch>
            <a:fillRect/>
          </a:stretch>
        </p:blipFill>
        <p:spPr>
          <a:xfrm>
            <a:off x="3226904" y="958660"/>
            <a:ext cx="3253271" cy="2991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491B6C-3C4B-62A8-BE65-E403CC066F85}"/>
              </a:ext>
            </a:extLst>
          </p:cNvPr>
          <p:cNvSpPr txBox="1"/>
          <p:nvPr/>
        </p:nvSpPr>
        <p:spPr>
          <a:xfrm>
            <a:off x="317613" y="3465472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D86FE-0516-AB27-0B93-3B815B07D8EA}"/>
              </a:ext>
            </a:extLst>
          </p:cNvPr>
          <p:cNvSpPr txBox="1"/>
          <p:nvPr/>
        </p:nvSpPr>
        <p:spPr>
          <a:xfrm>
            <a:off x="3476649" y="3465472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3FAA09-64F6-36C5-34F0-3947B3004D1F}"/>
              </a:ext>
            </a:extLst>
          </p:cNvPr>
          <p:cNvSpPr txBox="1"/>
          <p:nvPr/>
        </p:nvSpPr>
        <p:spPr>
          <a:xfrm>
            <a:off x="1031501" y="697050"/>
            <a:ext cx="1338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Late functional gain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2DDAD-6336-07D0-5012-D0E0A974A56F}"/>
              </a:ext>
            </a:extLst>
          </p:cNvPr>
          <p:cNvSpPr txBox="1"/>
          <p:nvPr/>
        </p:nvSpPr>
        <p:spPr>
          <a:xfrm>
            <a:off x="4184125" y="697911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Late lumen enlargement</a:t>
            </a:r>
          </a:p>
        </p:txBody>
      </p:sp>
    </p:spTree>
    <p:extLst>
      <p:ext uri="{BB962C8B-B14F-4D97-AF65-F5344CB8AC3E}">
        <p14:creationId xmlns:p14="http://schemas.microsoft.com/office/powerpoint/2010/main" val="4078139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BD936-47E9-F71F-2B92-7B2968CDD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E855EF4-5825-9521-179A-C3F8D96362DD}"/>
              </a:ext>
            </a:extLst>
          </p:cNvPr>
          <p:cNvSpPr>
            <a:spLocks/>
          </p:cNvSpPr>
          <p:nvPr/>
        </p:nvSpPr>
        <p:spPr>
          <a:xfrm>
            <a:off x="2006314" y="2549639"/>
            <a:ext cx="2560758" cy="1867004"/>
          </a:xfrm>
          <a:prstGeom prst="roundRect">
            <a:avLst>
              <a:gd name="adj" fmla="val 11084"/>
            </a:avLst>
          </a:prstGeom>
          <a:gradFill flip="none" rotWithShape="1">
            <a:gsLst>
              <a:gs pos="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50000"/>
                  <a:lumOff val="50000"/>
                </a:schemeClr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552" dirty="0">
                <a:latin typeface="Gill Sans" panose="020B0502020104020203" pitchFamily="34" charset="-79"/>
                <a:cs typeface="Gill Sans" panose="020B0502020104020203" pitchFamily="34" charset="-79"/>
              </a:rPr>
              <a:t>C</a:t>
            </a:r>
            <a:endParaRPr lang="en-CH" sz="552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82" name="Picture 81" descr="A graph of a number of hazard ratio&#10;&#10;AI-generated content may be incorrect.">
            <a:extLst>
              <a:ext uri="{FF2B5EF4-FFF2-40B4-BE49-F238E27FC236}">
                <a16:creationId xmlns:a16="http://schemas.microsoft.com/office/drawing/2014/main" id="{9A43D147-AC20-FE96-2604-2B440E1BEC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52" r="3223" b="6350"/>
          <a:stretch/>
        </p:blipFill>
        <p:spPr>
          <a:xfrm>
            <a:off x="2192690" y="2854909"/>
            <a:ext cx="2226171" cy="1434375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89F5D2E-3C27-37D7-AEF6-F298C881CDA7}"/>
              </a:ext>
            </a:extLst>
          </p:cNvPr>
          <p:cNvSpPr>
            <a:spLocks/>
          </p:cNvSpPr>
          <p:nvPr/>
        </p:nvSpPr>
        <p:spPr>
          <a:xfrm>
            <a:off x="2006970" y="777147"/>
            <a:ext cx="2560757" cy="1680482"/>
          </a:xfrm>
          <a:prstGeom prst="roundRect">
            <a:avLst>
              <a:gd name="adj" fmla="val 11084"/>
            </a:avLst>
          </a:prstGeom>
          <a:gradFill flip="none" rotWithShape="1">
            <a:gsLst>
              <a:gs pos="0">
                <a:schemeClr val="tx2">
                  <a:lumMod val="50000"/>
                  <a:lumOff val="50000"/>
                </a:schemeClr>
              </a:gs>
              <a:gs pos="100000">
                <a:schemeClr val="accent1">
                  <a:lumMod val="50000"/>
                  <a:lumOff val="50000"/>
                </a:schemeClr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52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74F453E-C02B-8FEB-72D2-6F6DD6B27304}"/>
              </a:ext>
            </a:extLst>
          </p:cNvPr>
          <p:cNvGrpSpPr/>
          <p:nvPr/>
        </p:nvGrpSpPr>
        <p:grpSpPr>
          <a:xfrm>
            <a:off x="2388349" y="752770"/>
            <a:ext cx="2124317" cy="1637066"/>
            <a:chOff x="1130289" y="1172202"/>
            <a:chExt cx="1985304" cy="1462528"/>
          </a:xfrm>
        </p:grpSpPr>
        <p:pic>
          <p:nvPicPr>
            <p:cNvPr id="34" name="Picture 33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EDE51CE1-5D8D-161E-AD60-236DBBF12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9176" t="21023" b="2912"/>
            <a:stretch/>
          </p:blipFill>
          <p:spPr>
            <a:xfrm>
              <a:off x="1299877" y="1172202"/>
              <a:ext cx="1815716" cy="1462528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7159F2F-2CB6-33EF-3A7E-8B9584C27B89}"/>
                </a:ext>
              </a:extLst>
            </p:cNvPr>
            <p:cNvSpPr txBox="1"/>
            <p:nvPr/>
          </p:nvSpPr>
          <p:spPr>
            <a:xfrm>
              <a:off x="1139861" y="1180135"/>
              <a:ext cx="1107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0010">
                <a:spcAft>
                  <a:spcPts val="400"/>
                </a:spcAft>
              </a:pPr>
              <a:r>
                <a:rPr lang="en-US" sz="800" dirty="0">
                  <a:latin typeface="Gill Sans" panose="020B0502020104020203" pitchFamily="34" charset="-79"/>
                  <a:ea typeface="Helvetica Neue" panose="02000503000000020004" pitchFamily="2" charset="0"/>
                  <a:cs typeface="Gill Sans" panose="020B0502020104020203" pitchFamily="34" charset="-79"/>
                </a:rPr>
                <a:t>Time to diagnosis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873710-FCEA-5CC8-BA60-95439A97E9AC}"/>
                </a:ext>
              </a:extLst>
            </p:cNvPr>
            <p:cNvSpPr txBox="1"/>
            <p:nvPr/>
          </p:nvSpPr>
          <p:spPr>
            <a:xfrm>
              <a:off x="1130289" y="1613358"/>
              <a:ext cx="1107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0010">
                <a:spcAft>
                  <a:spcPts val="400"/>
                </a:spcAft>
              </a:pPr>
              <a:r>
                <a:rPr lang="en-US" sz="800" dirty="0">
                  <a:latin typeface="Gill Sans" panose="020B0502020104020203" pitchFamily="34" charset="-79"/>
                  <a:ea typeface="Helvetica Neue" panose="02000503000000020004" pitchFamily="2" charset="0"/>
                  <a:cs typeface="Gill Sans" panose="020B0502020104020203" pitchFamily="34" charset="-79"/>
                </a:rPr>
                <a:t>LVEF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0873A18-7DB1-9D91-9871-096208B4A21C}"/>
                </a:ext>
              </a:extLst>
            </p:cNvPr>
            <p:cNvSpPr txBox="1"/>
            <p:nvPr/>
          </p:nvSpPr>
          <p:spPr>
            <a:xfrm>
              <a:off x="1139861" y="2048778"/>
              <a:ext cx="1107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0010">
                <a:spcAft>
                  <a:spcPts val="400"/>
                </a:spcAft>
              </a:pPr>
              <a:r>
                <a:rPr lang="en-US" sz="800" dirty="0">
                  <a:latin typeface="Gill Sans" panose="020B0502020104020203" pitchFamily="34" charset="-79"/>
                  <a:ea typeface="Helvetica Neue" panose="02000503000000020004" pitchFamily="2" charset="0"/>
                  <a:cs typeface="Gill Sans" panose="020B0502020104020203" pitchFamily="34" charset="-79"/>
                </a:rPr>
                <a:t>Infract size</a:t>
              </a:r>
            </a:p>
          </p:txBody>
        </p:sp>
      </p:grp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ACF0D9-2ABE-2E75-1044-1673F32078E8}"/>
              </a:ext>
            </a:extLst>
          </p:cNvPr>
          <p:cNvSpPr>
            <a:spLocks/>
          </p:cNvSpPr>
          <p:nvPr/>
        </p:nvSpPr>
        <p:spPr>
          <a:xfrm>
            <a:off x="67981" y="802669"/>
            <a:ext cx="1843895" cy="1222046"/>
          </a:xfrm>
          <a:prstGeom prst="roundRect">
            <a:avLst>
              <a:gd name="adj" fmla="val 16520"/>
            </a:avLst>
          </a:prstGeom>
          <a:gradFill flip="none" rotWithShape="1">
            <a:gsLst>
              <a:gs pos="0">
                <a:schemeClr val="tx2">
                  <a:lumMod val="50000"/>
                  <a:lumOff val="50000"/>
                </a:schemeClr>
              </a:gs>
              <a:gs pos="100000">
                <a:schemeClr val="bg2">
                  <a:lumMod val="50000"/>
                  <a:lumOff val="50000"/>
                </a:schemeClr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52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C5ADA712-2DD7-A0BC-9CE0-74E6FBB9B114}"/>
              </a:ext>
            </a:extLst>
          </p:cNvPr>
          <p:cNvSpPr/>
          <p:nvPr/>
        </p:nvSpPr>
        <p:spPr>
          <a:xfrm>
            <a:off x="211548" y="1533626"/>
            <a:ext cx="566320" cy="411917"/>
          </a:xfrm>
          <a:prstGeom prst="roundRect">
            <a:avLst>
              <a:gd name="adj" fmla="val 24252"/>
            </a:avLst>
          </a:pr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600" b="1" dirty="0">
                <a:solidFill>
                  <a:schemeClr val="bg1"/>
                </a:solidFill>
                <a:latin typeface="Gill Sans SemiBold" panose="020B0502020104020203" pitchFamily="34" charset="-79"/>
                <a:ea typeface="Helvetica Neue" panose="02000503000000020004" pitchFamily="2" charset="0"/>
                <a:cs typeface="Gill Sans SemiBold" panose="020B0502020104020203" pitchFamily="34" charset="-79"/>
              </a:rPr>
              <a:t>Non-</a:t>
            </a:r>
            <a:r>
              <a:rPr lang="fr-CH" sz="600" b="1" dirty="0" err="1">
                <a:solidFill>
                  <a:schemeClr val="bg1"/>
                </a:solidFill>
                <a:latin typeface="Gill Sans SemiBold" panose="020B0502020104020203" pitchFamily="34" charset="-79"/>
                <a:ea typeface="Helvetica Neue" panose="02000503000000020004" pitchFamily="2" charset="0"/>
                <a:cs typeface="Gill Sans SemiBold" panose="020B0502020104020203" pitchFamily="34" charset="-79"/>
              </a:rPr>
              <a:t>LCx</a:t>
            </a:r>
            <a:endParaRPr lang="fr-CH" sz="600" b="1" dirty="0">
              <a:solidFill>
                <a:schemeClr val="bg1"/>
              </a:solidFill>
              <a:latin typeface="Gill Sans SemiBold" panose="020B0502020104020203" pitchFamily="34" charset="-79"/>
              <a:ea typeface="Helvetica Neue" panose="02000503000000020004" pitchFamily="2" charset="0"/>
              <a:cs typeface="Gill Sans SemiBold" panose="020B0502020104020203" pitchFamily="34" charset="-79"/>
            </a:endParaRPr>
          </a:p>
          <a:p>
            <a:pPr algn="ctr"/>
            <a:r>
              <a:rPr lang="fr-CH" sz="600" b="1" dirty="0">
                <a:solidFill>
                  <a:schemeClr val="bg1"/>
                </a:solidFill>
                <a:latin typeface="Gill Sans SemiBold" panose="020B0502020104020203" pitchFamily="34" charset="-79"/>
                <a:ea typeface="Helvetica Neue" panose="02000503000000020004" pitchFamily="2" charset="0"/>
                <a:cs typeface="Gill Sans SemiBold" panose="020B0502020104020203" pitchFamily="34" charset="-79"/>
              </a:rPr>
              <a:t> (n=1039)</a:t>
            </a:r>
            <a:endParaRPr lang="en-CH" sz="600" b="1">
              <a:solidFill>
                <a:schemeClr val="bg1"/>
              </a:solidFill>
              <a:latin typeface="Gill Sans SemiBold" panose="020B0502020104020203" pitchFamily="34" charset="-79"/>
              <a:ea typeface="Helvetica Neue" panose="02000503000000020004" pitchFamily="2" charset="0"/>
              <a:cs typeface="Gill Sans SemiBold" panose="020B0502020104020203" pitchFamily="34" charset="-79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A2C4D16-64AF-6479-51DA-92CD69A995AF}"/>
              </a:ext>
            </a:extLst>
          </p:cNvPr>
          <p:cNvSpPr/>
          <p:nvPr/>
        </p:nvSpPr>
        <p:spPr>
          <a:xfrm>
            <a:off x="60112" y="33019"/>
            <a:ext cx="6309340" cy="376498"/>
          </a:xfrm>
          <a:prstGeom prst="roundRect">
            <a:avLst>
              <a:gd name="adj" fmla="val 24252"/>
            </a:avLst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52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725089-8CAE-2AC9-D329-4AD2B41178BB}"/>
              </a:ext>
            </a:extLst>
          </p:cNvPr>
          <p:cNvSpPr txBox="1"/>
          <p:nvPr/>
        </p:nvSpPr>
        <p:spPr>
          <a:xfrm>
            <a:off x="394733" y="76657"/>
            <a:ext cx="5690707" cy="306467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 w="9525">
                  <a:noFill/>
                </a:ln>
                <a:effectLst>
                  <a:glow rad="38100">
                    <a:schemeClr val="bg1"/>
                  </a:glow>
                </a:effectLst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Diagnostic Delays, Cardiac Rehabilitation and Mortality After </a:t>
            </a:r>
            <a:r>
              <a:rPr lang="en-US" sz="1200" dirty="0" err="1">
                <a:ln w="9525">
                  <a:noFill/>
                </a:ln>
                <a:effectLst>
                  <a:glow rad="38100">
                    <a:schemeClr val="bg1"/>
                  </a:glow>
                </a:effectLst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LCx</a:t>
            </a:r>
            <a:r>
              <a:rPr lang="en-US" sz="1200" dirty="0">
                <a:ln w="9525">
                  <a:noFill/>
                </a:ln>
                <a:effectLst>
                  <a:glow rad="38100">
                    <a:schemeClr val="bg1"/>
                  </a:glow>
                </a:effectLst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-Related STEMI</a:t>
            </a:r>
            <a:endParaRPr lang="en-GB" sz="1200" dirty="0">
              <a:ln w="9525">
                <a:noFill/>
              </a:ln>
              <a:effectLst>
                <a:glow rad="38100">
                  <a:schemeClr val="bg1"/>
                </a:glow>
              </a:effectLst>
              <a:latin typeface="Gill Sans" panose="020B0502020104020203" pitchFamily="34" charset="-79"/>
              <a:ea typeface="Helvetica Neue" panose="02000503000000020004" pitchFamily="2" charset="0"/>
              <a:cs typeface="Gill Sans" panose="020B0502020104020203" pitchFamily="34" charset="-79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C18231CD-730F-1019-AC88-76444B6BB600}"/>
              </a:ext>
            </a:extLst>
          </p:cNvPr>
          <p:cNvSpPr/>
          <p:nvPr/>
        </p:nvSpPr>
        <p:spPr>
          <a:xfrm>
            <a:off x="633042" y="843801"/>
            <a:ext cx="1059110" cy="216280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4"/>
              </a:gs>
              <a:gs pos="0">
                <a:schemeClr val="accent3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9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1205  patients</a:t>
            </a:r>
            <a:endParaRPr lang="en-CH" sz="900" b="1" dirty="0">
              <a:solidFill>
                <a:schemeClr val="bg1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7046438-6011-9379-615C-C05B0384E822}"/>
              </a:ext>
            </a:extLst>
          </p:cNvPr>
          <p:cNvSpPr/>
          <p:nvPr/>
        </p:nvSpPr>
        <p:spPr>
          <a:xfrm>
            <a:off x="127210" y="958332"/>
            <a:ext cx="411505" cy="405834"/>
          </a:xfrm>
          <a:prstGeom prst="ellipse">
            <a:avLst/>
          </a:prstGeom>
          <a:gradFill>
            <a:gsLst>
              <a:gs pos="99000">
                <a:srgbClr val="283E73"/>
              </a:gs>
              <a:gs pos="0">
                <a:srgbClr val="064370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80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99" name="Graphic 98" descr="Inpatient with solid fill">
            <a:extLst>
              <a:ext uri="{FF2B5EF4-FFF2-40B4-BE49-F238E27FC236}">
                <a16:creationId xmlns:a16="http://schemas.microsoft.com/office/drawing/2014/main" id="{5501B1A6-99C0-EE0D-FEF8-E9F721E01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897" y="1015347"/>
            <a:ext cx="286283" cy="286283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8996186E-B493-0995-D923-014B8B20D690}"/>
              </a:ext>
            </a:extLst>
          </p:cNvPr>
          <p:cNvSpPr txBox="1"/>
          <p:nvPr/>
        </p:nvSpPr>
        <p:spPr>
          <a:xfrm>
            <a:off x="551313" y="1039413"/>
            <a:ext cx="16434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>
              <a:latin typeface="Gill Sans" panose="020B0502020104020203" pitchFamily="34" charset="-79"/>
              <a:ea typeface="Helvetica Neue" panose="02000503000000020004" pitchFamily="2" charset="0"/>
              <a:cs typeface="Gill Sans" panose="020B0502020104020203" pitchFamily="34" charset="-79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32F171F-73E1-15FC-C00F-803970BA0489}"/>
              </a:ext>
            </a:extLst>
          </p:cNvPr>
          <p:cNvSpPr txBox="1"/>
          <p:nvPr/>
        </p:nvSpPr>
        <p:spPr>
          <a:xfrm>
            <a:off x="477315" y="1039413"/>
            <a:ext cx="1277628" cy="466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9144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700" dirty="0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Presenting with STEMI </a:t>
            </a:r>
          </a:p>
          <a:p>
            <a:pPr marL="171450" indent="-9144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700" dirty="0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Grouped by LCx vs LAD + RCA culprit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B1572153-D3B5-F908-9562-A61DA247A130}"/>
              </a:ext>
            </a:extLst>
          </p:cNvPr>
          <p:cNvSpPr/>
          <p:nvPr/>
        </p:nvSpPr>
        <p:spPr>
          <a:xfrm>
            <a:off x="4670284" y="761651"/>
            <a:ext cx="1699168" cy="2196702"/>
          </a:xfrm>
          <a:prstGeom prst="roundRect">
            <a:avLst>
              <a:gd name="adj" fmla="val 6729"/>
            </a:avLst>
          </a:prstGeom>
          <a:gradFill flip="none" rotWithShape="1">
            <a:gsLst>
              <a:gs pos="0">
                <a:schemeClr val="accent1">
                  <a:lumMod val="50000"/>
                  <a:lumOff val="50000"/>
                </a:schemeClr>
              </a:gs>
              <a:gs pos="100000">
                <a:schemeClr val="accent2">
                  <a:lumMod val="50000"/>
                  <a:lumOff val="50000"/>
                </a:schemeClr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52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7F19EA20-BE1A-4AE5-3FF9-161D19072174}"/>
              </a:ext>
            </a:extLst>
          </p:cNvPr>
          <p:cNvGrpSpPr/>
          <p:nvPr/>
        </p:nvGrpSpPr>
        <p:grpSpPr>
          <a:xfrm>
            <a:off x="52930" y="3100490"/>
            <a:ext cx="1837509" cy="1323416"/>
            <a:chOff x="63246" y="2117593"/>
            <a:chExt cx="2058952" cy="132341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AE47C048-8344-38BD-CA2C-FAE06EEA8667}"/>
                </a:ext>
              </a:extLst>
            </p:cNvPr>
            <p:cNvSpPr/>
            <p:nvPr/>
          </p:nvSpPr>
          <p:spPr>
            <a:xfrm>
              <a:off x="63246" y="2117593"/>
              <a:ext cx="2058952" cy="1323416"/>
            </a:xfrm>
            <a:prstGeom prst="roundRect">
              <a:avLst>
                <a:gd name="adj" fmla="val 17901"/>
              </a:avLst>
            </a:prstGeom>
            <a:gradFill flip="none" rotWithShape="1">
              <a:gsLst>
                <a:gs pos="97000">
                  <a:schemeClr val="tx2">
                    <a:lumMod val="50000"/>
                    <a:lumOff val="50000"/>
                  </a:schemeClr>
                </a:gs>
                <a:gs pos="0">
                  <a:schemeClr val="bg2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552"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6E9BA782-15E2-5300-1561-7958F38231F4}"/>
                </a:ext>
              </a:extLst>
            </p:cNvPr>
            <p:cNvSpPr/>
            <p:nvPr/>
          </p:nvSpPr>
          <p:spPr>
            <a:xfrm>
              <a:off x="585547" y="2155788"/>
              <a:ext cx="1384826" cy="201936"/>
            </a:xfrm>
            <a:prstGeom prst="roundRect">
              <a:avLst>
                <a:gd name="adj" fmla="val 50000"/>
              </a:avLst>
            </a:prstGeom>
            <a:gradFill>
              <a:gsLst>
                <a:gs pos="99000">
                  <a:srgbClr val="283E73"/>
                </a:gs>
                <a:gs pos="0">
                  <a:srgbClr val="064370"/>
                </a:gs>
              </a:gsLst>
              <a:lin ang="0" scaled="1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900" b="1" dirty="0" err="1">
                  <a:solidFill>
                    <a:schemeClr val="bg1"/>
                  </a:solidFill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Statistical</a:t>
              </a:r>
              <a:r>
                <a:rPr lang="fr-CH" sz="900" b="1" dirty="0">
                  <a:solidFill>
                    <a:schemeClr val="bg1"/>
                  </a:solidFill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 </a:t>
              </a:r>
              <a:r>
                <a:rPr lang="fr-CH" sz="900" b="1" dirty="0" err="1">
                  <a:solidFill>
                    <a:schemeClr val="bg1"/>
                  </a:solidFill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analysis</a:t>
              </a:r>
              <a:endParaRPr lang="en-CH" sz="9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B353FFB-4E81-39C4-59E4-E240448D39EB}"/>
                </a:ext>
              </a:extLst>
            </p:cNvPr>
            <p:cNvSpPr txBox="1"/>
            <p:nvPr/>
          </p:nvSpPr>
          <p:spPr>
            <a:xfrm>
              <a:off x="396555" y="2422445"/>
              <a:ext cx="1702274" cy="948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91440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Gill Sans" panose="020B0502020104020203" pitchFamily="34" charset="-79"/>
                  <a:ea typeface="Helvetica Neue" panose="02000503000000020004" pitchFamily="2" charset="0"/>
                  <a:cs typeface="Gill Sans" panose="020B0502020104020203" pitchFamily="34" charset="-79"/>
                </a:rPr>
                <a:t>Survival endpoints: adjusted odds ratio (exact logistic regression) and hazard ratio (Cox regression)</a:t>
              </a:r>
            </a:p>
            <a:p>
              <a:pPr marL="171450" indent="-91440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Gill Sans" panose="020B0502020104020203" pitchFamily="34" charset="-79"/>
                  <a:ea typeface="Helvetica Neue" panose="02000503000000020004" pitchFamily="2" charset="0"/>
                  <a:cs typeface="Gill Sans" panose="020B0502020104020203" pitchFamily="34" charset="-79"/>
                </a:rPr>
                <a:t>Continuous endpoints: GLM</a:t>
              </a:r>
            </a:p>
            <a:p>
              <a:pPr marL="171450" indent="-91440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Gill Sans" panose="020B0502020104020203" pitchFamily="34" charset="-79"/>
                  <a:ea typeface="Helvetica Neue" panose="02000503000000020004" pitchFamily="2" charset="0"/>
                  <a:cs typeface="Gill Sans" panose="020B0502020104020203" pitchFamily="34" charset="-79"/>
                </a:rPr>
                <a:t>All adjusted with multiple covariate</a:t>
              </a:r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677852C-DDEA-EDE3-83A0-65F968E1F6A8}"/>
              </a:ext>
            </a:extLst>
          </p:cNvPr>
          <p:cNvSpPr/>
          <p:nvPr/>
        </p:nvSpPr>
        <p:spPr>
          <a:xfrm>
            <a:off x="67980" y="502395"/>
            <a:ext cx="6301472" cy="224750"/>
          </a:xfrm>
          <a:prstGeom prst="roundRect">
            <a:avLst>
              <a:gd name="adj" fmla="val 37377"/>
            </a:avLst>
          </a:prstGeom>
          <a:gradFill>
            <a:gsLst>
              <a:gs pos="99000">
                <a:schemeClr val="accent6"/>
              </a:gs>
              <a:gs pos="0">
                <a:schemeClr val="accent3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Do patients </a:t>
            </a:r>
            <a:r>
              <a:rPr lang="fr-CH" sz="800" b="1" dirty="0" err="1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with</a:t>
            </a:r>
            <a:r>
              <a:rPr lang="fr-CH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an </a:t>
            </a:r>
            <a:r>
              <a:rPr lang="fr-CH" sz="800" b="1" dirty="0" err="1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LCx</a:t>
            </a:r>
            <a:r>
              <a:rPr lang="fr-CH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</a:t>
            </a:r>
            <a:r>
              <a:rPr lang="fr-CH" sz="800" b="1" dirty="0" err="1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culprit</a:t>
            </a:r>
            <a:r>
              <a:rPr lang="fr-CH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STEMI </a:t>
            </a:r>
            <a:r>
              <a:rPr lang="fr-CH" sz="800" b="1" dirty="0" err="1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receive</a:t>
            </a:r>
            <a:r>
              <a:rPr lang="fr-CH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</a:t>
            </a:r>
            <a:r>
              <a:rPr lang="fr-CH" sz="800" b="1" dirty="0" err="1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poorer</a:t>
            </a:r>
            <a:r>
              <a:rPr lang="fr-CH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management and </a:t>
            </a:r>
            <a:r>
              <a:rPr lang="fr-CH" sz="800" b="1" dirty="0" err="1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less</a:t>
            </a:r>
            <a:r>
              <a:rPr lang="fr-CH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</a:t>
            </a:r>
            <a:r>
              <a:rPr lang="fr-CH" sz="800" b="1" dirty="0" err="1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cardiac</a:t>
            </a:r>
            <a:r>
              <a:rPr lang="fr-CH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</a:t>
            </a:r>
            <a:r>
              <a:rPr lang="fr-CH" sz="800" b="1" dirty="0" err="1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rehabilitation</a:t>
            </a:r>
            <a:r>
              <a:rPr lang="fr-CH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(CR) ?</a:t>
            </a:r>
            <a:endParaRPr lang="en-CH" sz="800" b="1" dirty="0">
              <a:solidFill>
                <a:schemeClr val="bg1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C6083C5-13BF-6287-8DD1-BDB4163A4C42}"/>
              </a:ext>
            </a:extLst>
          </p:cNvPr>
          <p:cNvGrpSpPr/>
          <p:nvPr/>
        </p:nvGrpSpPr>
        <p:grpSpPr>
          <a:xfrm>
            <a:off x="60112" y="2086262"/>
            <a:ext cx="1888015" cy="1060538"/>
            <a:chOff x="67980" y="3358049"/>
            <a:chExt cx="2113179" cy="1060538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9285453A-1C6C-39C6-03DA-F3A7B0F32105}"/>
                </a:ext>
              </a:extLst>
            </p:cNvPr>
            <p:cNvSpPr/>
            <p:nvPr/>
          </p:nvSpPr>
          <p:spPr>
            <a:xfrm>
              <a:off x="67980" y="3358049"/>
              <a:ext cx="2063517" cy="949507"/>
            </a:xfrm>
            <a:prstGeom prst="roundRect">
              <a:avLst>
                <a:gd name="adj" fmla="val 18348"/>
              </a:avLst>
            </a:prstGeom>
            <a:gradFill flip="none" rotWithShape="1">
              <a:gsLst>
                <a:gs pos="97000">
                  <a:schemeClr val="tx2">
                    <a:alpha val="95000"/>
                    <a:lumMod val="50000"/>
                    <a:lumOff val="50000"/>
                  </a:schemeClr>
                </a:gs>
                <a:gs pos="0">
                  <a:schemeClr val="bg2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552"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AE3BBADD-AD67-F2AA-FF29-E4018FC0F55F}"/>
                </a:ext>
              </a:extLst>
            </p:cNvPr>
            <p:cNvSpPr/>
            <p:nvPr/>
          </p:nvSpPr>
          <p:spPr>
            <a:xfrm>
              <a:off x="745960" y="3396545"/>
              <a:ext cx="860914" cy="200011"/>
            </a:xfrm>
            <a:prstGeom prst="roundRect">
              <a:avLst>
                <a:gd name="adj" fmla="val 50000"/>
              </a:avLst>
            </a:prstGeom>
            <a:gradFill>
              <a:gsLst>
                <a:gs pos="99000">
                  <a:srgbClr val="283E73"/>
                </a:gs>
                <a:gs pos="0">
                  <a:srgbClr val="064370"/>
                </a:gs>
              </a:gsLst>
              <a:lin ang="0" scaled="1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900" b="1" dirty="0" err="1">
                  <a:solidFill>
                    <a:schemeClr val="bg1"/>
                  </a:solidFill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Outcomes</a:t>
              </a:r>
              <a:endParaRPr lang="en-CH" sz="900" b="1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531CD671-7833-7243-AC85-088A68D05B9A}"/>
                </a:ext>
              </a:extLst>
            </p:cNvPr>
            <p:cNvSpPr txBox="1"/>
            <p:nvPr/>
          </p:nvSpPr>
          <p:spPr>
            <a:xfrm>
              <a:off x="405294" y="3577331"/>
              <a:ext cx="1775865" cy="84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08610" indent="-228600">
                <a:spcAft>
                  <a:spcPts val="400"/>
                </a:spcAft>
                <a:buAutoNum type="arabicParenBoth"/>
              </a:pPr>
              <a:r>
                <a:rPr lang="en-US" sz="700" b="1" dirty="0">
                  <a:latin typeface="Gill Sans SemiBold" panose="020B0502020104020203" pitchFamily="34" charset="-79"/>
                  <a:ea typeface="Helvetica Neue" panose="02000503000000020004" pitchFamily="2" charset="0"/>
                  <a:cs typeface="Gill Sans SemiBold" panose="020B0502020104020203" pitchFamily="34" charset="-79"/>
                </a:rPr>
                <a:t>CV death and participation in CR</a:t>
              </a:r>
            </a:p>
            <a:p>
              <a:pPr marL="308610" indent="-228600">
                <a:spcAft>
                  <a:spcPts val="400"/>
                </a:spcAft>
                <a:buAutoNum type="arabicParenBoth"/>
              </a:pPr>
              <a:r>
                <a:rPr lang="en-US" sz="700" dirty="0">
                  <a:latin typeface="Gill Sans" panose="020B0502020104020203" pitchFamily="34" charset="-79"/>
                  <a:ea typeface="Helvetica Neue" panose="02000503000000020004" pitchFamily="2" charset="0"/>
                  <a:cs typeface="Gill Sans" panose="020B0502020104020203" pitchFamily="34" charset="-79"/>
                </a:rPr>
                <a:t>First medical contact (FMC)  to  STEMI diagnosis, Infarct size (peak CK-MB), LVEF</a:t>
              </a:r>
            </a:p>
            <a:p>
              <a:pPr marL="308610" indent="-228600">
                <a:spcAft>
                  <a:spcPts val="400"/>
                </a:spcAft>
                <a:buAutoNum type="arabicParenBoth"/>
              </a:pPr>
              <a:endParaRPr lang="en-US" sz="700" dirty="0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endParaRPr>
            </a:p>
          </p:txBody>
        </p:sp>
      </p:grpSp>
      <p:sp>
        <p:nvSpPr>
          <p:cNvPr id="94" name="Rounded Rectangle 72">
            <a:extLst>
              <a:ext uri="{FF2B5EF4-FFF2-40B4-BE49-F238E27FC236}">
                <a16:creationId xmlns:a16="http://schemas.microsoft.com/office/drawing/2014/main" id="{97A8C8DC-4CCE-DFEE-33B3-FCD54AC1860D}"/>
              </a:ext>
            </a:extLst>
          </p:cNvPr>
          <p:cNvSpPr/>
          <p:nvPr/>
        </p:nvSpPr>
        <p:spPr>
          <a:xfrm>
            <a:off x="1172517" y="1536157"/>
            <a:ext cx="576376" cy="415270"/>
          </a:xfrm>
          <a:prstGeom prst="roundRect">
            <a:avLst>
              <a:gd name="adj" fmla="val 24252"/>
            </a:avLst>
          </a:pr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600" b="1" dirty="0" err="1">
                <a:solidFill>
                  <a:schemeClr val="bg1"/>
                </a:solidFill>
                <a:latin typeface="Gill Sans SemiBold" panose="020B0502020104020203" pitchFamily="34" charset="-79"/>
                <a:ea typeface="Helvetica Neue" panose="02000503000000020004" pitchFamily="2" charset="0"/>
                <a:cs typeface="Gill Sans SemiBold" panose="020B0502020104020203" pitchFamily="34" charset="-79"/>
              </a:rPr>
              <a:t>LCx</a:t>
            </a:r>
            <a:endParaRPr lang="fr-CH" sz="600" b="1" dirty="0">
              <a:solidFill>
                <a:schemeClr val="bg1"/>
              </a:solidFill>
              <a:latin typeface="Gill Sans SemiBold" panose="020B0502020104020203" pitchFamily="34" charset="-79"/>
              <a:ea typeface="Helvetica Neue" panose="02000503000000020004" pitchFamily="2" charset="0"/>
              <a:cs typeface="Gill Sans SemiBold" panose="020B0502020104020203" pitchFamily="34" charset="-79"/>
            </a:endParaRPr>
          </a:p>
          <a:p>
            <a:pPr algn="ctr"/>
            <a:r>
              <a:rPr lang="fr-CH" sz="600" b="1" dirty="0">
                <a:solidFill>
                  <a:schemeClr val="bg1"/>
                </a:solidFill>
                <a:latin typeface="Gill Sans SemiBold" panose="020B0502020104020203" pitchFamily="34" charset="-79"/>
                <a:ea typeface="Helvetica Neue" panose="02000503000000020004" pitchFamily="2" charset="0"/>
                <a:cs typeface="Gill Sans SemiBold" panose="020B0502020104020203" pitchFamily="34" charset="-79"/>
              </a:rPr>
              <a:t>(n = 166)</a:t>
            </a:r>
            <a:endParaRPr lang="en-CH" sz="600" b="1">
              <a:solidFill>
                <a:schemeClr val="bg1"/>
              </a:solidFill>
              <a:latin typeface="Gill Sans SemiBold" panose="020B0502020104020203" pitchFamily="34" charset="-79"/>
              <a:ea typeface="Helvetica Neue" panose="02000503000000020004" pitchFamily="2" charset="0"/>
              <a:cs typeface="Gill Sans SemiBold" panose="020B0502020104020203" pitchFamily="34" charset="-79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6510516-19CC-EBB0-3DA9-8B85C0FF9379}"/>
              </a:ext>
            </a:extLst>
          </p:cNvPr>
          <p:cNvGrpSpPr/>
          <p:nvPr/>
        </p:nvGrpSpPr>
        <p:grpSpPr>
          <a:xfrm>
            <a:off x="2116467" y="1839551"/>
            <a:ext cx="451912" cy="432721"/>
            <a:chOff x="2308316" y="3176889"/>
            <a:chExt cx="499390" cy="478182"/>
          </a:xfrm>
        </p:grpSpPr>
        <p:sp>
          <p:nvSpPr>
            <p:cNvPr id="47" name="Rounded Rectangle 208">
              <a:extLst>
                <a:ext uri="{FF2B5EF4-FFF2-40B4-BE49-F238E27FC236}">
                  <a16:creationId xmlns:a16="http://schemas.microsoft.com/office/drawing/2014/main" id="{8D2D6C2C-97DD-F83F-CE0E-7224172D1E7F}"/>
                </a:ext>
              </a:extLst>
            </p:cNvPr>
            <p:cNvSpPr/>
            <p:nvPr/>
          </p:nvSpPr>
          <p:spPr>
            <a:xfrm>
              <a:off x="2308316" y="3194642"/>
              <a:ext cx="412132" cy="405834"/>
            </a:xfrm>
            <a:prstGeom prst="roundRect">
              <a:avLst>
                <a:gd name="adj" fmla="val 50000"/>
              </a:avLst>
            </a:prstGeom>
            <a:gradFill>
              <a:gsLst>
                <a:gs pos="99000">
                  <a:schemeClr val="accent5"/>
                </a:gs>
                <a:gs pos="0">
                  <a:schemeClr val="accent4"/>
                </a:gs>
              </a:gsLst>
              <a:lin ang="0" scaled="1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7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23CB120E-6ADB-5E5C-33C3-5197DAC86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9524" y="3176889"/>
              <a:ext cx="478182" cy="478182"/>
            </a:xfrm>
            <a:prstGeom prst="rect">
              <a:avLst/>
            </a:prstGeom>
          </p:spPr>
        </p:pic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D2A7B4A6-B221-B7AA-B82A-8C79F988FD7A}"/>
              </a:ext>
            </a:extLst>
          </p:cNvPr>
          <p:cNvGrpSpPr/>
          <p:nvPr/>
        </p:nvGrpSpPr>
        <p:grpSpPr>
          <a:xfrm>
            <a:off x="2114440" y="913772"/>
            <a:ext cx="362497" cy="367251"/>
            <a:chOff x="2344895" y="1136429"/>
            <a:chExt cx="421297" cy="426822"/>
          </a:xfrm>
        </p:grpSpPr>
        <p:sp>
          <p:nvSpPr>
            <p:cNvPr id="49" name="Rounded Rectangle 208">
              <a:extLst>
                <a:ext uri="{FF2B5EF4-FFF2-40B4-BE49-F238E27FC236}">
                  <a16:creationId xmlns:a16="http://schemas.microsoft.com/office/drawing/2014/main" id="{544B5C30-85D5-C661-76E6-F82E7BC84AD3}"/>
                </a:ext>
              </a:extLst>
            </p:cNvPr>
            <p:cNvSpPr/>
            <p:nvPr/>
          </p:nvSpPr>
          <p:spPr>
            <a:xfrm>
              <a:off x="2344895" y="1136429"/>
              <a:ext cx="412132" cy="405834"/>
            </a:xfrm>
            <a:prstGeom prst="roundRect">
              <a:avLst>
                <a:gd name="adj" fmla="val 50000"/>
              </a:avLst>
            </a:prstGeom>
            <a:gradFill>
              <a:gsLst>
                <a:gs pos="99000">
                  <a:schemeClr val="accent5"/>
                </a:gs>
                <a:gs pos="0">
                  <a:schemeClr val="accent4"/>
                </a:gs>
              </a:gsLst>
              <a:lin ang="0" scaled="1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7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F6155014-B0A9-F90A-E7FF-F4FDF15ED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5949" y="1143008"/>
              <a:ext cx="420243" cy="420243"/>
            </a:xfrm>
            <a:prstGeom prst="rect">
              <a:avLst/>
            </a:prstGeom>
          </p:spPr>
        </p:pic>
      </p:grpSp>
      <p:pic>
        <p:nvPicPr>
          <p:cNvPr id="22" name="Picture 21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6360A1D1-1B92-13E4-26DF-3589E1AAA42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5101" t="3044" r="9126" b="86255"/>
          <a:stretch/>
        </p:blipFill>
        <p:spPr>
          <a:xfrm>
            <a:off x="3921501" y="1181559"/>
            <a:ext cx="365182" cy="33848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92421F4-63F7-1D3D-7F5D-C42D3BEA3EFB}"/>
              </a:ext>
            </a:extLst>
          </p:cNvPr>
          <p:cNvSpPr txBox="1"/>
          <p:nvPr/>
        </p:nvSpPr>
        <p:spPr>
          <a:xfrm>
            <a:off x="4101120" y="1206122"/>
            <a:ext cx="51993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">
              <a:spcAft>
                <a:spcPts val="400"/>
              </a:spcAft>
            </a:pPr>
            <a:r>
              <a:rPr lang="en-US" sz="500" dirty="0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Non-LCx</a:t>
            </a:r>
          </a:p>
          <a:p>
            <a:pPr marL="80010">
              <a:spcAft>
                <a:spcPts val="400"/>
              </a:spcAft>
            </a:pPr>
            <a:r>
              <a:rPr lang="en-US" sz="500" dirty="0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LCx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03F0D2F-761C-B487-A932-F251B3E55C17}"/>
              </a:ext>
            </a:extLst>
          </p:cNvPr>
          <p:cNvSpPr/>
          <p:nvPr/>
        </p:nvSpPr>
        <p:spPr>
          <a:xfrm>
            <a:off x="3755712" y="3073787"/>
            <a:ext cx="358347" cy="1187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LCx</a:t>
            </a:r>
            <a:endParaRPr lang="en-US" sz="7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9724200-E1D1-0BAA-562E-B6569A8DDAE8}"/>
              </a:ext>
            </a:extLst>
          </p:cNvPr>
          <p:cNvSpPr/>
          <p:nvPr/>
        </p:nvSpPr>
        <p:spPr>
          <a:xfrm>
            <a:off x="3630969" y="3703523"/>
            <a:ext cx="591146" cy="1187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latin typeface="Gill Sans" panose="020B0502020104020203" pitchFamily="34" charset="-79"/>
                <a:cs typeface="Gill Sans" panose="020B0502020104020203" pitchFamily="34" charset="-79"/>
              </a:rPr>
              <a:t>Non-</a:t>
            </a:r>
            <a:r>
              <a:rPr lang="en-US" sz="7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LCx</a:t>
            </a:r>
            <a:endParaRPr lang="en-US" sz="7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A590657-7909-9B46-1278-6809A64F1A94}"/>
              </a:ext>
            </a:extLst>
          </p:cNvPr>
          <p:cNvSpPr/>
          <p:nvPr/>
        </p:nvSpPr>
        <p:spPr>
          <a:xfrm rot="16200000">
            <a:off x="1381388" y="3387487"/>
            <a:ext cx="1467054" cy="1893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>
                <a:latin typeface="Gill Sans" panose="020B0502020104020203" pitchFamily="34" charset="-79"/>
                <a:cs typeface="Gill Sans" panose="020B0502020104020203" pitchFamily="34" charset="-79"/>
              </a:rPr>
              <a:t>Cumulative probability of event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4518EFF-6E1E-3C05-A72A-873C3440458B}"/>
              </a:ext>
            </a:extLst>
          </p:cNvPr>
          <p:cNvSpPr/>
          <p:nvPr/>
        </p:nvSpPr>
        <p:spPr>
          <a:xfrm>
            <a:off x="2726318" y="4297895"/>
            <a:ext cx="1120749" cy="11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>
                <a:latin typeface="Gill Sans" panose="020B0502020104020203" pitchFamily="34" charset="-79"/>
                <a:cs typeface="Gill Sans" panose="020B0502020104020203" pitchFamily="34" charset="-79"/>
              </a:rPr>
              <a:t>Days after STEMI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ADF902B-6B89-7191-BBE3-2E9E3E904370}"/>
              </a:ext>
            </a:extLst>
          </p:cNvPr>
          <p:cNvGrpSpPr/>
          <p:nvPr/>
        </p:nvGrpSpPr>
        <p:grpSpPr>
          <a:xfrm>
            <a:off x="2109667" y="1373033"/>
            <a:ext cx="372950" cy="367251"/>
            <a:chOff x="3725081" y="1379442"/>
            <a:chExt cx="309475" cy="304746"/>
          </a:xfrm>
        </p:grpSpPr>
        <p:sp>
          <p:nvSpPr>
            <p:cNvPr id="69" name="Rounded Rectangle 208">
              <a:extLst>
                <a:ext uri="{FF2B5EF4-FFF2-40B4-BE49-F238E27FC236}">
                  <a16:creationId xmlns:a16="http://schemas.microsoft.com/office/drawing/2014/main" id="{0F3F690E-ECB9-8A8E-12FB-0E7F361D1BD1}"/>
                </a:ext>
              </a:extLst>
            </p:cNvPr>
            <p:cNvSpPr/>
            <p:nvPr/>
          </p:nvSpPr>
          <p:spPr>
            <a:xfrm>
              <a:off x="3725081" y="1379442"/>
              <a:ext cx="309475" cy="304746"/>
            </a:xfrm>
            <a:prstGeom prst="roundRect">
              <a:avLst>
                <a:gd name="adj" fmla="val 50000"/>
              </a:avLst>
            </a:prstGeom>
            <a:gradFill>
              <a:gsLst>
                <a:gs pos="99000">
                  <a:schemeClr val="accent5"/>
                </a:gs>
                <a:gs pos="0">
                  <a:schemeClr val="accent4"/>
                </a:gs>
              </a:gsLst>
              <a:lin ang="0" scaled="1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7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  <p:pic>
          <p:nvPicPr>
            <p:cNvPr id="67" name="Picture 66" descr="A white line drawing of a heart&#10;&#10;AI-generated content may be incorrect.">
              <a:extLst>
                <a:ext uri="{FF2B5EF4-FFF2-40B4-BE49-F238E27FC236}">
                  <a16:creationId xmlns:a16="http://schemas.microsoft.com/office/drawing/2014/main" id="{8BAFF347-A712-8178-13DF-B68C66BB9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9960" t="29566" r="34893" b="27787"/>
            <a:stretch/>
          </p:blipFill>
          <p:spPr>
            <a:xfrm>
              <a:off x="3773940" y="1414744"/>
              <a:ext cx="211755" cy="256940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946CA70-A137-5829-F7BC-E480D1AE87CB}"/>
              </a:ext>
            </a:extLst>
          </p:cNvPr>
          <p:cNvSpPr txBox="1"/>
          <p:nvPr/>
        </p:nvSpPr>
        <p:spPr>
          <a:xfrm>
            <a:off x="2107380" y="2304437"/>
            <a:ext cx="110706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">
              <a:spcAft>
                <a:spcPts val="400"/>
              </a:spcAft>
            </a:pPr>
            <a:r>
              <a:rPr lang="en-US" sz="600" dirty="0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Relative to Non-LCx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4156A3C-F319-920F-3F49-47734D198092}"/>
              </a:ext>
            </a:extLst>
          </p:cNvPr>
          <p:cNvGrpSpPr/>
          <p:nvPr/>
        </p:nvGrpSpPr>
        <p:grpSpPr>
          <a:xfrm>
            <a:off x="90974" y="3180915"/>
            <a:ext cx="411505" cy="405834"/>
            <a:chOff x="65810" y="3366082"/>
            <a:chExt cx="411505" cy="405834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8FD99BD-5998-9F12-A632-9DB4838FFBC6}"/>
                </a:ext>
              </a:extLst>
            </p:cNvPr>
            <p:cNvSpPr/>
            <p:nvPr/>
          </p:nvSpPr>
          <p:spPr>
            <a:xfrm>
              <a:off x="65810" y="3366082"/>
              <a:ext cx="411505" cy="405834"/>
            </a:xfrm>
            <a:prstGeom prst="ellipse">
              <a:avLst/>
            </a:prstGeom>
            <a:gradFill>
              <a:gsLst>
                <a:gs pos="99000">
                  <a:srgbClr val="283E73"/>
                </a:gs>
                <a:gs pos="0">
                  <a:srgbClr val="064370"/>
                </a:gs>
              </a:gsLst>
              <a:lin ang="0" scaled="1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80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  <p:pic>
          <p:nvPicPr>
            <p:cNvPr id="77" name="Graphic 76" descr="Illustrator with solid fill">
              <a:extLst>
                <a:ext uri="{FF2B5EF4-FFF2-40B4-BE49-F238E27FC236}">
                  <a16:creationId xmlns:a16="http://schemas.microsoft.com/office/drawing/2014/main" id="{A4DDFB14-306E-9B40-2F2B-8ABF83101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0710" y="3423605"/>
              <a:ext cx="313704" cy="313704"/>
            </a:xfrm>
            <a:prstGeom prst="rect">
              <a:avLst/>
            </a:prstGeom>
          </p:spPr>
        </p:pic>
      </p:grpSp>
      <p:sp>
        <p:nvSpPr>
          <p:cNvPr id="78" name="Oval 77">
            <a:extLst>
              <a:ext uri="{FF2B5EF4-FFF2-40B4-BE49-F238E27FC236}">
                <a16:creationId xmlns:a16="http://schemas.microsoft.com/office/drawing/2014/main" id="{7254C3C7-6C8A-65C6-FEA9-85CB53B1076A}"/>
              </a:ext>
            </a:extLst>
          </p:cNvPr>
          <p:cNvSpPr/>
          <p:nvPr/>
        </p:nvSpPr>
        <p:spPr>
          <a:xfrm>
            <a:off x="90974" y="2165899"/>
            <a:ext cx="411505" cy="405834"/>
          </a:xfrm>
          <a:prstGeom prst="ellipse">
            <a:avLst/>
          </a:prstGeom>
          <a:gradFill>
            <a:gsLst>
              <a:gs pos="99000">
                <a:srgbClr val="283E73"/>
              </a:gs>
              <a:gs pos="0">
                <a:srgbClr val="064370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80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79" name="Graphic 78" descr="Bar chart with solid fill">
            <a:extLst>
              <a:ext uri="{FF2B5EF4-FFF2-40B4-BE49-F238E27FC236}">
                <a16:creationId xmlns:a16="http://schemas.microsoft.com/office/drawing/2014/main" id="{11C6F16B-9CD7-7E20-602E-FA7D0A1F29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8761" y="2211376"/>
            <a:ext cx="331701" cy="331701"/>
          </a:xfrm>
          <a:prstGeom prst="rect">
            <a:avLst/>
          </a:prstGeom>
        </p:spPr>
      </p:pic>
      <p:sp>
        <p:nvSpPr>
          <p:cNvPr id="80" name="Rounded Rectangle 208">
            <a:extLst>
              <a:ext uri="{FF2B5EF4-FFF2-40B4-BE49-F238E27FC236}">
                <a16:creationId xmlns:a16="http://schemas.microsoft.com/office/drawing/2014/main" id="{8877D18C-D774-4A16-651E-763B4FFD1D44}"/>
              </a:ext>
            </a:extLst>
          </p:cNvPr>
          <p:cNvSpPr/>
          <p:nvPr/>
        </p:nvSpPr>
        <p:spPr>
          <a:xfrm>
            <a:off x="4738948" y="2072238"/>
            <a:ext cx="1198667" cy="260648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6"/>
              </a:gs>
              <a:gs pos="0">
                <a:schemeClr val="accent4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9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HR 2.85 </a:t>
            </a:r>
            <a:r>
              <a:rPr lang="fr-CH" sz="7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(</a:t>
            </a:r>
            <a:r>
              <a:rPr lang="fr-CH" sz="700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p=0.002)</a:t>
            </a:r>
            <a:endParaRPr lang="en-CH" sz="2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84" name="Rounded Rectangle 208">
            <a:extLst>
              <a:ext uri="{FF2B5EF4-FFF2-40B4-BE49-F238E27FC236}">
                <a16:creationId xmlns:a16="http://schemas.microsoft.com/office/drawing/2014/main" id="{1881CC36-847E-9CFE-157A-AA33267EBDE4}"/>
              </a:ext>
            </a:extLst>
          </p:cNvPr>
          <p:cNvSpPr/>
          <p:nvPr/>
        </p:nvSpPr>
        <p:spPr>
          <a:xfrm>
            <a:off x="5117824" y="2605319"/>
            <a:ext cx="1214821" cy="280025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6"/>
              </a:gs>
              <a:gs pos="0">
                <a:schemeClr val="accent4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9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HR 1.32 </a:t>
            </a:r>
            <a:r>
              <a:rPr lang="fr-CH" sz="7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(</a:t>
            </a:r>
            <a:r>
              <a:rPr lang="fr-CH" sz="700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p=0.38)</a:t>
            </a:r>
            <a:endParaRPr lang="en-CH" sz="2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BE0CFD6-4B10-F58E-3301-CC9B4C66956B}"/>
              </a:ext>
            </a:extLst>
          </p:cNvPr>
          <p:cNvSpPr txBox="1"/>
          <p:nvPr/>
        </p:nvSpPr>
        <p:spPr>
          <a:xfrm>
            <a:off x="5031785" y="2332512"/>
            <a:ext cx="1386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" algn="ctr">
              <a:spcAft>
                <a:spcPts val="400"/>
              </a:spcAft>
            </a:pPr>
            <a:r>
              <a:rPr lang="en-US" sz="600" b="1" dirty="0">
                <a:latin typeface="Gill Sans SemiBold" panose="020B0502020104020203" pitchFamily="34" charset="-79"/>
                <a:ea typeface="Helvetica Neue" panose="02000503000000020004" pitchFamily="2" charset="0"/>
                <a:cs typeface="Gill Sans SemiBold" panose="020B0502020104020203" pitchFamily="34" charset="-79"/>
              </a:rPr>
              <a:t>Adjustment with CR only reduced OR and lost significances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E045997-6136-4402-D6B5-CB2A0723F8BC}"/>
              </a:ext>
            </a:extLst>
          </p:cNvPr>
          <p:cNvSpPr txBox="1"/>
          <p:nvPr/>
        </p:nvSpPr>
        <p:spPr>
          <a:xfrm>
            <a:off x="4545301" y="1699178"/>
            <a:ext cx="1913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">
              <a:spcAft>
                <a:spcPts val="400"/>
              </a:spcAft>
            </a:pPr>
            <a:r>
              <a:rPr lang="en-US" sz="800" b="1" dirty="0">
                <a:latin typeface="Gill Sans SemiBold" panose="020B0502020104020203" pitchFamily="34" charset="-79"/>
                <a:ea typeface="Helvetica Neue" panose="02000503000000020004" pitchFamily="2" charset="0"/>
                <a:cs typeface="Gill Sans SemiBold" panose="020B0502020104020203" pitchFamily="34" charset="-79"/>
              </a:rPr>
              <a:t>(ii) was associated with increased 2-year CV death in-hospital survivors 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02BDDBD-7D94-DC46-5C5D-286AF32C26EE}"/>
              </a:ext>
            </a:extLst>
          </p:cNvPr>
          <p:cNvSpPr txBox="1"/>
          <p:nvPr/>
        </p:nvSpPr>
        <p:spPr>
          <a:xfrm>
            <a:off x="2012266" y="2590204"/>
            <a:ext cx="127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">
              <a:spcAft>
                <a:spcPts val="400"/>
              </a:spcAft>
            </a:pPr>
            <a:r>
              <a:rPr lang="en-US" sz="1000" b="1" dirty="0">
                <a:latin typeface="Gill Sans SemiBold" panose="020B0502020104020203" pitchFamily="34" charset="-79"/>
                <a:ea typeface="Helvetica Neue" panose="02000503000000020004" pitchFamily="2" charset="0"/>
                <a:cs typeface="Gill Sans SemiBold" panose="020B0502020104020203" pitchFamily="34" charset="-79"/>
              </a:rPr>
              <a:t>30-day </a:t>
            </a:r>
            <a:r>
              <a:rPr lang="en-US" sz="1000" b="1">
                <a:latin typeface="Gill Sans SemiBold" panose="020B0502020104020203" pitchFamily="34" charset="-79"/>
                <a:ea typeface="Helvetica Neue" panose="02000503000000020004" pitchFamily="2" charset="0"/>
                <a:cs typeface="Gill Sans SemiBold" panose="020B0502020104020203" pitchFamily="34" charset="-79"/>
              </a:rPr>
              <a:t>CV death</a:t>
            </a:r>
            <a:endParaRPr lang="en-US" sz="1000" b="1" dirty="0">
              <a:latin typeface="Gill Sans SemiBold" panose="020B0502020104020203" pitchFamily="34" charset="-79"/>
              <a:ea typeface="Helvetica Neue" panose="02000503000000020004" pitchFamily="2" charset="0"/>
              <a:cs typeface="Gill Sans SemiBold" panose="020B0502020104020203" pitchFamily="34" charset="-79"/>
            </a:endParaRPr>
          </a:p>
        </p:txBody>
      </p:sp>
      <p:sp>
        <p:nvSpPr>
          <p:cNvPr id="112" name="Rounded Rectangle 208">
            <a:extLst>
              <a:ext uri="{FF2B5EF4-FFF2-40B4-BE49-F238E27FC236}">
                <a16:creationId xmlns:a16="http://schemas.microsoft.com/office/drawing/2014/main" id="{D4342C8B-D53B-8949-C960-59EAE24D48AF}"/>
              </a:ext>
            </a:extLst>
          </p:cNvPr>
          <p:cNvSpPr/>
          <p:nvPr/>
        </p:nvSpPr>
        <p:spPr>
          <a:xfrm>
            <a:off x="4907897" y="1346525"/>
            <a:ext cx="1223941" cy="282820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6"/>
              </a:gs>
              <a:gs pos="0">
                <a:schemeClr val="accent4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9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OR 0.57 (</a:t>
            </a:r>
            <a:r>
              <a:rPr lang="fr-CH" sz="700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p=0.005)</a:t>
            </a:r>
            <a:endParaRPr lang="fr-CH" sz="500" dirty="0">
              <a:solidFill>
                <a:schemeClr val="bg1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18B6DE6-190B-1B86-7A3C-FF96B0903270}"/>
              </a:ext>
            </a:extLst>
          </p:cNvPr>
          <p:cNvSpPr txBox="1"/>
          <p:nvPr/>
        </p:nvSpPr>
        <p:spPr>
          <a:xfrm>
            <a:off x="4599862" y="768178"/>
            <a:ext cx="1753104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">
              <a:spcAft>
                <a:spcPts val="400"/>
              </a:spcAft>
            </a:pPr>
            <a:r>
              <a:rPr lang="en-US" sz="900" b="1" dirty="0" err="1">
                <a:latin typeface="Gill Sans SemiBold" panose="020B0502020104020203" pitchFamily="34" charset="-79"/>
                <a:ea typeface="Helvetica Neue" panose="02000503000000020004" pitchFamily="2" charset="0"/>
                <a:cs typeface="Gill Sans SemiBold" panose="020B0502020104020203" pitchFamily="34" charset="-79"/>
              </a:rPr>
              <a:t>LCx</a:t>
            </a:r>
            <a:r>
              <a:rPr lang="en-US" sz="900" b="1" dirty="0">
                <a:latin typeface="Gill Sans SemiBold" panose="020B0502020104020203" pitchFamily="34" charset="-79"/>
                <a:ea typeface="Helvetica Neue" panose="02000503000000020004" pitchFamily="2" charset="0"/>
                <a:cs typeface="Gill Sans SemiBold" panose="020B0502020104020203" pitchFamily="34" charset="-79"/>
              </a:rPr>
              <a:t> culprit:</a:t>
            </a:r>
          </a:p>
          <a:p>
            <a:pPr marL="80010">
              <a:spcAft>
                <a:spcPts val="400"/>
              </a:spcAft>
            </a:pPr>
            <a:r>
              <a:rPr lang="en-US" sz="800" b="1" dirty="0">
                <a:latin typeface="Gill Sans SemiBold" panose="020B0502020104020203" pitchFamily="34" charset="-79"/>
                <a:ea typeface="Helvetica Neue" panose="02000503000000020004" pitchFamily="2" charset="0"/>
                <a:cs typeface="Gill Sans SemiBold" panose="020B0502020104020203" pitchFamily="34" charset="-79"/>
              </a:rPr>
              <a:t>(</a:t>
            </a:r>
            <a:r>
              <a:rPr lang="en-US" sz="800" b="1" dirty="0" err="1">
                <a:latin typeface="Gill Sans SemiBold" panose="020B0502020104020203" pitchFamily="34" charset="-79"/>
                <a:ea typeface="Helvetica Neue" panose="02000503000000020004" pitchFamily="2" charset="0"/>
                <a:cs typeface="Gill Sans SemiBold" panose="020B0502020104020203" pitchFamily="34" charset="-79"/>
              </a:rPr>
              <a:t>i</a:t>
            </a:r>
            <a:r>
              <a:rPr lang="en-US" sz="800" b="1" dirty="0">
                <a:latin typeface="Gill Sans SemiBold" panose="020B0502020104020203" pitchFamily="34" charset="-79"/>
                <a:ea typeface="Helvetica Neue" panose="02000503000000020004" pitchFamily="2" charset="0"/>
                <a:cs typeface="Gill Sans SemiBold" panose="020B0502020104020203" pitchFamily="34" charset="-79"/>
              </a:rPr>
              <a:t>) was the strongest predictor of CR underuse</a:t>
            </a:r>
          </a:p>
        </p:txBody>
      </p:sp>
      <p:sp>
        <p:nvSpPr>
          <p:cNvPr id="123" name="Rounded Rectangle 163">
            <a:extLst>
              <a:ext uri="{FF2B5EF4-FFF2-40B4-BE49-F238E27FC236}">
                <a16:creationId xmlns:a16="http://schemas.microsoft.com/office/drawing/2014/main" id="{EE85E42F-6610-6764-2566-9F74B7A2BDD2}"/>
              </a:ext>
            </a:extLst>
          </p:cNvPr>
          <p:cNvSpPr/>
          <p:nvPr/>
        </p:nvSpPr>
        <p:spPr>
          <a:xfrm>
            <a:off x="4670284" y="3030809"/>
            <a:ext cx="1699168" cy="1385834"/>
          </a:xfrm>
          <a:prstGeom prst="roundRect">
            <a:avLst>
              <a:gd name="adj" fmla="val 9732"/>
            </a:avLst>
          </a:prstGeom>
          <a:gradFill>
            <a:gsLst>
              <a:gs pos="99000">
                <a:schemeClr val="accent6"/>
              </a:gs>
              <a:gs pos="0">
                <a:schemeClr val="accent5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800" b="1" dirty="0">
              <a:solidFill>
                <a:schemeClr val="bg1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809124B-5A44-0FEF-E868-FC86660DD0CC}"/>
              </a:ext>
            </a:extLst>
          </p:cNvPr>
          <p:cNvSpPr txBox="1"/>
          <p:nvPr/>
        </p:nvSpPr>
        <p:spPr>
          <a:xfrm>
            <a:off x="4666295" y="3222107"/>
            <a:ext cx="17245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arenBoth"/>
            </a:pPr>
            <a:r>
              <a:rPr lang="en-US" sz="800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LCx occlusion in STEMI delays diagnosis, leaded to larger infarcts masked by preserved LVEF, and reduced CR referral</a:t>
            </a:r>
          </a:p>
          <a:p>
            <a:pPr marL="228600" indent="-228600">
              <a:buAutoNum type="arabicParenBoth"/>
            </a:pPr>
            <a:endParaRPr lang="en-US" sz="800" dirty="0">
              <a:solidFill>
                <a:schemeClr val="bg1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  <a:p>
            <a:pPr marL="228600" indent="-228600">
              <a:buAutoNum type="arabicParenBoth"/>
            </a:pPr>
            <a:r>
              <a:rPr lang="en-US" sz="800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2-year CV death was higher likely driven by the underuse of CR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E72D202-C702-C739-C0D1-B7BB928FEFE8}"/>
              </a:ext>
            </a:extLst>
          </p:cNvPr>
          <p:cNvSpPr txBox="1"/>
          <p:nvPr/>
        </p:nvSpPr>
        <p:spPr>
          <a:xfrm>
            <a:off x="4682947" y="3029966"/>
            <a:ext cx="1519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">
              <a:spcAft>
                <a:spcPts val="400"/>
              </a:spcAft>
            </a:pPr>
            <a:r>
              <a:rPr lang="en-US" sz="1000" b="1" dirty="0">
                <a:solidFill>
                  <a:schemeClr val="bg1"/>
                </a:solidFill>
                <a:latin typeface="Gill Sans SemiBold" panose="020B0502020104020203" pitchFamily="34" charset="-79"/>
                <a:ea typeface="Helvetica Neue" panose="02000503000000020004" pitchFamily="2" charset="0"/>
                <a:cs typeface="Gill Sans SemiBold" panose="020B0502020104020203" pitchFamily="34" charset="-79"/>
              </a:rPr>
              <a:t>Conclusion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B11AB32-3961-EAE7-1727-7E914B544395}"/>
              </a:ext>
            </a:extLst>
          </p:cNvPr>
          <p:cNvSpPr/>
          <p:nvPr/>
        </p:nvSpPr>
        <p:spPr>
          <a:xfrm>
            <a:off x="852349" y="1624591"/>
            <a:ext cx="245686" cy="242300"/>
          </a:xfrm>
          <a:prstGeom prst="ellipse">
            <a:avLst/>
          </a:prstGeom>
          <a:gradFill>
            <a:gsLst>
              <a:gs pos="99000">
                <a:srgbClr val="283E73"/>
              </a:gs>
              <a:gs pos="0">
                <a:srgbClr val="064370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0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E3A5318-0082-E130-C9CE-D074E4D11326}"/>
              </a:ext>
            </a:extLst>
          </p:cNvPr>
          <p:cNvSpPr txBox="1"/>
          <p:nvPr/>
        </p:nvSpPr>
        <p:spPr>
          <a:xfrm>
            <a:off x="801507" y="1637891"/>
            <a:ext cx="36798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800" b="1" dirty="0">
                <a:solidFill>
                  <a:schemeClr val="bg1"/>
                </a:solidFill>
                <a:latin typeface="Gill Sans SemiBold" panose="020B0502020104020203" pitchFamily="34" charset="-79"/>
                <a:ea typeface="Helvetica Neue" panose="02000503000000020004" pitchFamily="2" charset="0"/>
                <a:cs typeface="Gill Sans SemiBold" panose="020B0502020104020203" pitchFamily="34" charset="-79"/>
              </a:rPr>
              <a:t>vs.</a:t>
            </a:r>
            <a:endParaRPr lang="en-CH" sz="800" b="1">
              <a:solidFill>
                <a:schemeClr val="bg1"/>
              </a:solidFill>
              <a:latin typeface="Gill Sans SemiBold" panose="020B0502020104020203" pitchFamily="34" charset="-79"/>
              <a:ea typeface="Helvetica Neue" panose="02000503000000020004" pitchFamily="2" charset="0"/>
              <a:cs typeface="Gill Sans SemiBold" panose="020B0502020104020203" pitchFamily="34" charset="-79"/>
            </a:endParaRPr>
          </a:p>
        </p:txBody>
      </p:sp>
      <p:sp>
        <p:nvSpPr>
          <p:cNvPr id="89" name="Down Arrow 88">
            <a:extLst>
              <a:ext uri="{FF2B5EF4-FFF2-40B4-BE49-F238E27FC236}">
                <a16:creationId xmlns:a16="http://schemas.microsoft.com/office/drawing/2014/main" id="{5E75B1E9-1B75-4C58-8EDB-4824B085DFA6}"/>
              </a:ext>
            </a:extLst>
          </p:cNvPr>
          <p:cNvSpPr/>
          <p:nvPr/>
        </p:nvSpPr>
        <p:spPr>
          <a:xfrm rot="19177492">
            <a:off x="4982862" y="2340814"/>
            <a:ext cx="117281" cy="297909"/>
          </a:xfrm>
          <a:prstGeom prst="downArrow">
            <a:avLst/>
          </a:prstGeom>
          <a:gradFill flip="none" rotWithShape="1">
            <a:gsLst>
              <a:gs pos="99000">
                <a:schemeClr val="accent6"/>
              </a:gs>
              <a:gs pos="0">
                <a:schemeClr val="accent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8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A7432-CE15-930E-373F-4D31E3187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01DC2D2-5FA5-8B49-CB8B-F04B22BC3BB9}"/>
              </a:ext>
            </a:extLst>
          </p:cNvPr>
          <p:cNvSpPr>
            <a:spLocks/>
          </p:cNvSpPr>
          <p:nvPr/>
        </p:nvSpPr>
        <p:spPr>
          <a:xfrm>
            <a:off x="67980" y="802669"/>
            <a:ext cx="2072773" cy="1222046"/>
          </a:xfrm>
          <a:prstGeom prst="roundRect">
            <a:avLst>
              <a:gd name="adj" fmla="val 16520"/>
            </a:avLst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52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7281612-E2F6-1D52-B27D-B477F1F1F9B9}"/>
              </a:ext>
            </a:extLst>
          </p:cNvPr>
          <p:cNvSpPr/>
          <p:nvPr/>
        </p:nvSpPr>
        <p:spPr>
          <a:xfrm>
            <a:off x="153182" y="1505568"/>
            <a:ext cx="898979" cy="426178"/>
          </a:xfrm>
          <a:prstGeom prst="roundRect">
            <a:avLst>
              <a:gd name="adj" fmla="val 24252"/>
            </a:avLst>
          </a:pr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52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08" name="Rounded Rectangle 207">
            <a:extLst>
              <a:ext uri="{FF2B5EF4-FFF2-40B4-BE49-F238E27FC236}">
                <a16:creationId xmlns:a16="http://schemas.microsoft.com/office/drawing/2014/main" id="{8B29EA3E-B6EC-71FD-2DE7-CB83EBB0E931}"/>
              </a:ext>
            </a:extLst>
          </p:cNvPr>
          <p:cNvSpPr>
            <a:spLocks/>
          </p:cNvSpPr>
          <p:nvPr/>
        </p:nvSpPr>
        <p:spPr>
          <a:xfrm>
            <a:off x="2261035" y="791652"/>
            <a:ext cx="1535781" cy="2233101"/>
          </a:xfrm>
          <a:prstGeom prst="roundRect">
            <a:avLst>
              <a:gd name="adj" fmla="val 11084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1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52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3270AC7-1832-4003-2143-49B330B5DA52}"/>
              </a:ext>
            </a:extLst>
          </p:cNvPr>
          <p:cNvSpPr/>
          <p:nvPr/>
        </p:nvSpPr>
        <p:spPr>
          <a:xfrm>
            <a:off x="60112" y="33019"/>
            <a:ext cx="6309340" cy="376498"/>
          </a:xfrm>
          <a:prstGeom prst="roundRect">
            <a:avLst>
              <a:gd name="adj" fmla="val 24252"/>
            </a:avLst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52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F01796-6F25-394E-AA12-1B46C76EB33C}"/>
              </a:ext>
            </a:extLst>
          </p:cNvPr>
          <p:cNvSpPr txBox="1"/>
          <p:nvPr/>
        </p:nvSpPr>
        <p:spPr>
          <a:xfrm>
            <a:off x="162486" y="83920"/>
            <a:ext cx="6145185" cy="306467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 w="9525">
                  <a:noFill/>
                </a:ln>
                <a:effectLst>
                  <a:glow rad="38100">
                    <a:schemeClr val="bg1"/>
                  </a:glow>
                </a:effectLst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Disparities in STEMI diagnosis and management among patients with mental health conditions</a:t>
            </a:r>
            <a:endParaRPr lang="en-GB" sz="1200" dirty="0">
              <a:ln w="9525">
                <a:noFill/>
              </a:ln>
              <a:effectLst>
                <a:glow rad="38100">
                  <a:schemeClr val="bg1"/>
                </a:glow>
              </a:effectLst>
              <a:latin typeface="Gill Sans" panose="020B0502020104020203" pitchFamily="34" charset="-79"/>
              <a:ea typeface="Helvetica Neue" panose="02000503000000020004" pitchFamily="2" charset="0"/>
              <a:cs typeface="Gill Sans" panose="020B0502020104020203" pitchFamily="34" charset="-79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C1E34930-70B2-EFFC-7AAB-C31BBB4EA1AB}"/>
              </a:ext>
            </a:extLst>
          </p:cNvPr>
          <p:cNvSpPr/>
          <p:nvPr/>
        </p:nvSpPr>
        <p:spPr>
          <a:xfrm>
            <a:off x="633042" y="843801"/>
            <a:ext cx="1059110" cy="216280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4"/>
              </a:gs>
              <a:gs pos="0">
                <a:schemeClr val="accent3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1208  patients</a:t>
            </a:r>
            <a:endParaRPr lang="en-CH" sz="800" b="1" dirty="0">
              <a:solidFill>
                <a:schemeClr val="bg1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E210D34-55D4-892B-46F7-91A75BD1819F}"/>
              </a:ext>
            </a:extLst>
          </p:cNvPr>
          <p:cNvSpPr/>
          <p:nvPr/>
        </p:nvSpPr>
        <p:spPr>
          <a:xfrm>
            <a:off x="127210" y="958332"/>
            <a:ext cx="411505" cy="405834"/>
          </a:xfrm>
          <a:prstGeom prst="ellipse">
            <a:avLst/>
          </a:prstGeom>
          <a:gradFill>
            <a:gsLst>
              <a:gs pos="99000">
                <a:srgbClr val="283E73"/>
              </a:gs>
              <a:gs pos="0">
                <a:srgbClr val="064370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80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99" name="Graphic 98" descr="Inpatient with solid fill">
            <a:extLst>
              <a:ext uri="{FF2B5EF4-FFF2-40B4-BE49-F238E27FC236}">
                <a16:creationId xmlns:a16="http://schemas.microsoft.com/office/drawing/2014/main" id="{3316424E-A3AC-0A2B-5675-3B9A729E0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897" y="1015347"/>
            <a:ext cx="286283" cy="286283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8B33CF17-E609-2F8E-FFC2-654FEDFB1770}"/>
              </a:ext>
            </a:extLst>
          </p:cNvPr>
          <p:cNvSpPr txBox="1"/>
          <p:nvPr/>
        </p:nvSpPr>
        <p:spPr>
          <a:xfrm>
            <a:off x="551313" y="1039413"/>
            <a:ext cx="16434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>
              <a:latin typeface="Gill Sans" panose="020B0502020104020203" pitchFamily="34" charset="-79"/>
              <a:ea typeface="Helvetica Neue" panose="02000503000000020004" pitchFamily="2" charset="0"/>
              <a:cs typeface="Gill Sans" panose="020B0502020104020203" pitchFamily="34" charset="-79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58BDD11-A2CE-AEE3-9C85-AC6CBD9A6789}"/>
              </a:ext>
            </a:extLst>
          </p:cNvPr>
          <p:cNvSpPr txBox="1"/>
          <p:nvPr/>
        </p:nvSpPr>
        <p:spPr>
          <a:xfrm>
            <a:off x="477315" y="1039413"/>
            <a:ext cx="1723086" cy="466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9144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700" dirty="0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Presenting with STEMI </a:t>
            </a:r>
          </a:p>
          <a:p>
            <a:pPr marL="171450" indent="-9144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700" dirty="0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Grouped by the presence of a MHC in EHR at presentation 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91A4F55C-4E44-4420-1377-14416B6C38A6}"/>
              </a:ext>
            </a:extLst>
          </p:cNvPr>
          <p:cNvSpPr/>
          <p:nvPr/>
        </p:nvSpPr>
        <p:spPr>
          <a:xfrm>
            <a:off x="375504" y="1544826"/>
            <a:ext cx="758164" cy="3574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600" dirty="0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Mental </a:t>
            </a:r>
            <a:r>
              <a:rPr lang="fr-CH" sz="600" dirty="0" err="1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health</a:t>
            </a:r>
            <a:r>
              <a:rPr lang="fr-CH" sz="600" dirty="0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 </a:t>
            </a:r>
            <a:r>
              <a:rPr lang="fr-CH" sz="600" dirty="0" err="1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cohort</a:t>
            </a:r>
            <a:r>
              <a:rPr lang="fr-CH" sz="600" dirty="0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 </a:t>
            </a:r>
          </a:p>
          <a:p>
            <a:pPr algn="ctr"/>
            <a:r>
              <a:rPr lang="fr-CH" sz="600" dirty="0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(n = 147)</a:t>
            </a:r>
            <a:endParaRPr lang="en-CH" sz="600" dirty="0">
              <a:solidFill>
                <a:schemeClr val="bg1"/>
              </a:solidFill>
              <a:latin typeface="Gill Sans" panose="020B0502020104020203" pitchFamily="34" charset="-79"/>
              <a:ea typeface="Helvetica Neue" panose="02000503000000020004" pitchFamily="2" charset="0"/>
              <a:cs typeface="Gill Sans" panose="020B0502020104020203" pitchFamily="34" charset="-79"/>
            </a:endParaRP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06F0CA91-2CB5-62A5-F1AF-80CE64A1B044}"/>
              </a:ext>
            </a:extLst>
          </p:cNvPr>
          <p:cNvSpPr/>
          <p:nvPr/>
        </p:nvSpPr>
        <p:spPr>
          <a:xfrm>
            <a:off x="3891339" y="802668"/>
            <a:ext cx="2523047" cy="2215432"/>
          </a:xfrm>
          <a:prstGeom prst="roundRect">
            <a:avLst>
              <a:gd name="adj" fmla="val 6729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52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446C87EF-09E3-7F32-E994-ED6DB78F1780}"/>
              </a:ext>
            </a:extLst>
          </p:cNvPr>
          <p:cNvSpPr/>
          <p:nvPr/>
        </p:nvSpPr>
        <p:spPr>
          <a:xfrm>
            <a:off x="4247716" y="844373"/>
            <a:ext cx="1844556" cy="267430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6"/>
              </a:gs>
              <a:gs pos="0">
                <a:schemeClr val="accent5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5-year CV </a:t>
            </a:r>
            <a:r>
              <a:rPr lang="fr-CH" sz="800" b="1" dirty="0" err="1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death</a:t>
            </a:r>
            <a:r>
              <a:rPr lang="fr-CH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by MHC </a:t>
            </a:r>
            <a:r>
              <a:rPr lang="fr-CH" sz="800" b="1" dirty="0" err="1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status</a:t>
            </a:r>
            <a:endParaRPr lang="en-CH" sz="800" b="1" dirty="0">
              <a:solidFill>
                <a:schemeClr val="bg1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57782" y="3097316"/>
            <a:ext cx="2082971" cy="1030515"/>
            <a:chOff x="63246" y="2117592"/>
            <a:chExt cx="2082971" cy="1030515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D1F933E-EA91-B16A-85A9-9832FE98B490}"/>
                </a:ext>
              </a:extLst>
            </p:cNvPr>
            <p:cNvSpPr/>
            <p:nvPr/>
          </p:nvSpPr>
          <p:spPr>
            <a:xfrm>
              <a:off x="63246" y="2117592"/>
              <a:ext cx="2082971" cy="1018517"/>
            </a:xfrm>
            <a:prstGeom prst="roundRect">
              <a:avLst>
                <a:gd name="adj" fmla="val 17901"/>
              </a:avLst>
            </a:prstGeom>
            <a:gradFill flip="none" rotWithShape="1">
              <a:gsLst>
                <a:gs pos="97000">
                  <a:schemeClr val="tx2"/>
                </a:gs>
                <a:gs pos="0">
                  <a:schemeClr val="bg2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552"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B24B7459-1AB9-7F4F-FE74-ABF9517975B3}"/>
                </a:ext>
              </a:extLst>
            </p:cNvPr>
            <p:cNvSpPr/>
            <p:nvPr/>
          </p:nvSpPr>
          <p:spPr>
            <a:xfrm>
              <a:off x="775580" y="2156211"/>
              <a:ext cx="727105" cy="163317"/>
            </a:xfrm>
            <a:prstGeom prst="roundRect">
              <a:avLst>
                <a:gd name="adj" fmla="val 50000"/>
              </a:avLst>
            </a:prstGeom>
            <a:gradFill>
              <a:gsLst>
                <a:gs pos="99000">
                  <a:srgbClr val="283E73"/>
                </a:gs>
                <a:gs pos="0">
                  <a:srgbClr val="064370"/>
                </a:gs>
              </a:gsLst>
              <a:lin ang="0" scaled="1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800" b="1" dirty="0" err="1">
                  <a:solidFill>
                    <a:schemeClr val="bg1"/>
                  </a:solidFill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Analysis</a:t>
              </a:r>
              <a:endParaRPr lang="en-CH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598D90B-E031-55EC-1FC7-8822D092DD37}"/>
                </a:ext>
              </a:extLst>
            </p:cNvPr>
            <p:cNvSpPr/>
            <p:nvPr/>
          </p:nvSpPr>
          <p:spPr>
            <a:xfrm>
              <a:off x="131387" y="2214918"/>
              <a:ext cx="411505" cy="405834"/>
            </a:xfrm>
            <a:prstGeom prst="ellipse">
              <a:avLst/>
            </a:prstGeom>
            <a:gradFill>
              <a:gsLst>
                <a:gs pos="99000">
                  <a:srgbClr val="283E73"/>
                </a:gs>
                <a:gs pos="0">
                  <a:srgbClr val="064370"/>
                </a:gs>
              </a:gsLst>
              <a:lin ang="0" scaled="1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80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  <p:pic>
          <p:nvPicPr>
            <p:cNvPr id="138" name="Graphic 137" descr="Illustrator with solid fill">
              <a:extLst>
                <a:ext uri="{FF2B5EF4-FFF2-40B4-BE49-F238E27FC236}">
                  <a16:creationId xmlns:a16="http://schemas.microsoft.com/office/drawing/2014/main" id="{98B2E2B1-FD19-EB15-741F-D97FCEC26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0287" y="2266590"/>
              <a:ext cx="313704" cy="313704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E5F1E07-6021-8955-111E-D0A369DE952E}"/>
                </a:ext>
              </a:extLst>
            </p:cNvPr>
            <p:cNvSpPr txBox="1"/>
            <p:nvPr/>
          </p:nvSpPr>
          <p:spPr>
            <a:xfrm>
              <a:off x="417696" y="2358147"/>
              <a:ext cx="1723086" cy="789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91440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Gill Sans" panose="020B0502020104020203" pitchFamily="34" charset="-79"/>
                  <a:ea typeface="Helvetica Neue" panose="02000503000000020004" pitchFamily="2" charset="0"/>
                  <a:cs typeface="Gill Sans" panose="020B0502020104020203" pitchFamily="34" charset="-79"/>
                </a:rPr>
                <a:t>Generalized linear models adjusted for co-variates present in EHR at presentation</a:t>
              </a:r>
            </a:p>
            <a:p>
              <a:pPr marL="171450" indent="-91440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700" dirty="0">
                  <a:latin typeface="Gill Sans" panose="020B0502020104020203" pitchFamily="34" charset="-79"/>
                  <a:ea typeface="Helvetica Neue" panose="02000503000000020004" pitchFamily="2" charset="0"/>
                  <a:cs typeface="Gill Sans" panose="020B0502020104020203" pitchFamily="34" charset="-79"/>
                </a:rPr>
                <a:t>Adjusted hazard ratio for MACCE and CV death </a:t>
              </a:r>
              <a:r>
                <a:rPr lang="en-US" sz="700" dirty="0" err="1">
                  <a:latin typeface="Gill Sans" panose="020B0502020104020203" pitchFamily="34" charset="-79"/>
                  <a:ea typeface="Helvetica Neue" panose="02000503000000020004" pitchFamily="2" charset="0"/>
                  <a:cs typeface="Gill Sans" panose="020B0502020104020203" pitchFamily="34" charset="-79"/>
                </a:rPr>
                <a:t>builded</a:t>
              </a:r>
              <a:r>
                <a:rPr lang="en-US" sz="700" dirty="0">
                  <a:latin typeface="Gill Sans" panose="020B0502020104020203" pitchFamily="34" charset="-79"/>
                  <a:ea typeface="Helvetica Neue" panose="02000503000000020004" pitchFamily="2" charset="0"/>
                  <a:cs typeface="Gill Sans" panose="020B0502020104020203" pitchFamily="34" charset="-79"/>
                </a:rPr>
                <a:t> via Cox regression</a:t>
              </a:r>
            </a:p>
          </p:txBody>
        </p:sp>
      </p:grp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B83B244D-1730-73DF-D4FA-1B08F25FDA27}"/>
              </a:ext>
            </a:extLst>
          </p:cNvPr>
          <p:cNvSpPr/>
          <p:nvPr/>
        </p:nvSpPr>
        <p:spPr>
          <a:xfrm>
            <a:off x="3894103" y="3093624"/>
            <a:ext cx="2520283" cy="1022210"/>
          </a:xfrm>
          <a:prstGeom prst="roundRect">
            <a:avLst>
              <a:gd name="adj" fmla="val 16464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52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A5B62E-BC78-167F-E670-F48D72258B22}"/>
              </a:ext>
            </a:extLst>
          </p:cNvPr>
          <p:cNvSpPr/>
          <p:nvPr/>
        </p:nvSpPr>
        <p:spPr>
          <a:xfrm>
            <a:off x="67980" y="502395"/>
            <a:ext cx="6346406" cy="224750"/>
          </a:xfrm>
          <a:prstGeom prst="roundRect">
            <a:avLst>
              <a:gd name="adj" fmla="val 37377"/>
            </a:avLst>
          </a:prstGeom>
          <a:gradFill>
            <a:gsLst>
              <a:gs pos="30987">
                <a:srgbClr val="32386D"/>
              </a:gs>
              <a:gs pos="71007">
                <a:schemeClr val="accent5"/>
              </a:gs>
              <a:gs pos="70979">
                <a:srgbClr val="6A2867"/>
              </a:gs>
              <a:gs pos="30987">
                <a:schemeClr val="accent4"/>
              </a:gs>
              <a:gs pos="99000">
                <a:schemeClr val="accent6"/>
              </a:gs>
              <a:gs pos="0">
                <a:schemeClr val="accent3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Do </a:t>
            </a:r>
            <a:r>
              <a:rPr lang="en-US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patients with STEMI  with a documented mental health condition (MHC) in EHR have longer treatment delays?</a:t>
            </a:r>
            <a:endParaRPr lang="en-CH" sz="800" b="1" dirty="0">
              <a:solidFill>
                <a:schemeClr val="bg1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9801182-4041-549B-E52C-B127EF240600}"/>
              </a:ext>
            </a:extLst>
          </p:cNvPr>
          <p:cNvGrpSpPr/>
          <p:nvPr/>
        </p:nvGrpSpPr>
        <p:grpSpPr>
          <a:xfrm>
            <a:off x="60112" y="2086262"/>
            <a:ext cx="2113179" cy="949507"/>
            <a:chOff x="67980" y="3358049"/>
            <a:chExt cx="2113179" cy="949507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CF887CE7-2450-43B8-D7C8-9200B7A2F04F}"/>
                </a:ext>
              </a:extLst>
            </p:cNvPr>
            <p:cNvSpPr/>
            <p:nvPr/>
          </p:nvSpPr>
          <p:spPr>
            <a:xfrm>
              <a:off x="67980" y="3358049"/>
              <a:ext cx="2080641" cy="949507"/>
            </a:xfrm>
            <a:prstGeom prst="roundRect">
              <a:avLst>
                <a:gd name="adj" fmla="val 18348"/>
              </a:avLst>
            </a:prstGeom>
            <a:gradFill flip="none" rotWithShape="1">
              <a:gsLst>
                <a:gs pos="97000">
                  <a:schemeClr val="tx2"/>
                </a:gs>
                <a:gs pos="0">
                  <a:schemeClr val="bg2"/>
                </a:gs>
              </a:gsLst>
              <a:lin ang="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552"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67CAA4E4-7755-8DCC-B6C3-04E5F089BB27}"/>
                </a:ext>
              </a:extLst>
            </p:cNvPr>
            <p:cNvSpPr/>
            <p:nvPr/>
          </p:nvSpPr>
          <p:spPr>
            <a:xfrm>
              <a:off x="750334" y="3398067"/>
              <a:ext cx="724654" cy="163317"/>
            </a:xfrm>
            <a:prstGeom prst="roundRect">
              <a:avLst>
                <a:gd name="adj" fmla="val 50000"/>
              </a:avLst>
            </a:prstGeom>
            <a:gradFill>
              <a:gsLst>
                <a:gs pos="99000">
                  <a:srgbClr val="283E73"/>
                </a:gs>
                <a:gs pos="0">
                  <a:srgbClr val="064370"/>
                </a:gs>
              </a:gsLst>
              <a:lin ang="0" scaled="1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800" b="1" dirty="0" err="1">
                  <a:solidFill>
                    <a:schemeClr val="bg1"/>
                  </a:solidFill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Outcomes</a:t>
              </a:r>
              <a:endParaRPr lang="en-CH" sz="800" b="1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19FBFACC-7F6C-4A82-D751-9E5271E3DE89}"/>
                </a:ext>
              </a:extLst>
            </p:cNvPr>
            <p:cNvSpPr/>
            <p:nvPr/>
          </p:nvSpPr>
          <p:spPr>
            <a:xfrm>
              <a:off x="128058" y="3479725"/>
              <a:ext cx="411505" cy="405834"/>
            </a:xfrm>
            <a:prstGeom prst="ellipse">
              <a:avLst/>
            </a:prstGeom>
            <a:gradFill>
              <a:gsLst>
                <a:gs pos="99000">
                  <a:srgbClr val="283E73"/>
                </a:gs>
                <a:gs pos="0">
                  <a:srgbClr val="064370"/>
                </a:gs>
              </a:gsLst>
              <a:lin ang="0" scaled="1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80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8589289-6FE9-0480-0532-C79220C2A564}"/>
                </a:ext>
              </a:extLst>
            </p:cNvPr>
            <p:cNvSpPr txBox="1"/>
            <p:nvPr/>
          </p:nvSpPr>
          <p:spPr>
            <a:xfrm>
              <a:off x="405294" y="3577331"/>
              <a:ext cx="1775865" cy="682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08610" indent="-228600">
                <a:spcAft>
                  <a:spcPts val="400"/>
                </a:spcAft>
                <a:buAutoNum type="arabicParenBoth"/>
              </a:pPr>
              <a:r>
                <a:rPr lang="en-US" sz="700" b="1" dirty="0">
                  <a:latin typeface="Gill Sans" panose="020B0502020104020203" pitchFamily="34" charset="-79"/>
                  <a:ea typeface="Helvetica Neue" panose="02000503000000020004" pitchFamily="2" charset="0"/>
                  <a:cs typeface="Gill Sans" panose="020B0502020104020203" pitchFamily="34" charset="-79"/>
                </a:rPr>
                <a:t>First medical contact (FMC)  to  STEMI diagnosis </a:t>
              </a:r>
              <a:r>
                <a:rPr lang="en-US" sz="700" dirty="0">
                  <a:latin typeface="Gill Sans" panose="020B0502020104020203" pitchFamily="34" charset="-79"/>
                  <a:ea typeface="Helvetica Neue" panose="02000503000000020004" pitchFamily="2" charset="0"/>
                  <a:cs typeface="Gill Sans" panose="020B0502020104020203" pitchFamily="34" charset="-79"/>
                </a:rPr>
                <a:t>and FMC-to-balloon</a:t>
              </a:r>
            </a:p>
            <a:p>
              <a:pPr marL="308610" indent="-228600">
                <a:spcAft>
                  <a:spcPts val="400"/>
                </a:spcAft>
                <a:buAutoNum type="arabicParenBoth"/>
              </a:pPr>
              <a:r>
                <a:rPr lang="en-US" sz="700" dirty="0">
                  <a:latin typeface="Gill Sans" panose="020B0502020104020203" pitchFamily="34" charset="-79"/>
                  <a:ea typeface="Helvetica Neue" panose="02000503000000020004" pitchFamily="2" charset="0"/>
                  <a:cs typeface="Gill Sans" panose="020B0502020104020203" pitchFamily="34" charset="-79"/>
                </a:rPr>
                <a:t>Infarct size (peak CK-MB), 30-day and 5-year MACCE and CV death</a:t>
              </a:r>
            </a:p>
          </p:txBody>
        </p:sp>
        <p:pic>
          <p:nvPicPr>
            <p:cNvPr id="83" name="Graphic 82" descr="Bar chart with solid fill">
              <a:extLst>
                <a:ext uri="{FF2B5EF4-FFF2-40B4-BE49-F238E27FC236}">
                  <a16:creationId xmlns:a16="http://schemas.microsoft.com/office/drawing/2014/main" id="{1F849AAC-595C-E8D0-9C47-90826C538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5845" y="3525202"/>
              <a:ext cx="331701" cy="331701"/>
            </a:xfrm>
            <a:prstGeom prst="rect">
              <a:avLst/>
            </a:prstGeom>
          </p:spPr>
        </p:pic>
      </p:grpSp>
      <p:sp>
        <p:nvSpPr>
          <p:cNvPr id="94" name="Rounded Rectangle 72">
            <a:extLst>
              <a:ext uri="{FF2B5EF4-FFF2-40B4-BE49-F238E27FC236}">
                <a16:creationId xmlns:a16="http://schemas.microsoft.com/office/drawing/2014/main" id="{A7281612-E2F6-1D52-B27D-B477F1F1F9B9}"/>
              </a:ext>
            </a:extLst>
          </p:cNvPr>
          <p:cNvSpPr/>
          <p:nvPr/>
        </p:nvSpPr>
        <p:spPr>
          <a:xfrm>
            <a:off x="1168780" y="1503519"/>
            <a:ext cx="898979" cy="425728"/>
          </a:xfrm>
          <a:prstGeom prst="roundRect">
            <a:avLst>
              <a:gd name="adj" fmla="val 24252"/>
            </a:avLst>
          </a:pr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52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69DAA4B6-8867-6B1D-9A13-B44E5F2E7BE6}"/>
              </a:ext>
            </a:extLst>
          </p:cNvPr>
          <p:cNvSpPr/>
          <p:nvPr/>
        </p:nvSpPr>
        <p:spPr>
          <a:xfrm>
            <a:off x="1388543" y="1592620"/>
            <a:ext cx="846733" cy="2474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600" dirty="0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Non </a:t>
            </a:r>
          </a:p>
          <a:p>
            <a:pPr algn="ctr"/>
            <a:r>
              <a:rPr lang="fr-CH" sz="600" dirty="0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mental </a:t>
            </a:r>
            <a:r>
              <a:rPr lang="fr-CH" sz="600" dirty="0" err="1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health</a:t>
            </a:r>
            <a:r>
              <a:rPr lang="fr-CH" sz="600" dirty="0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 </a:t>
            </a:r>
            <a:r>
              <a:rPr lang="fr-CH" sz="600" dirty="0" err="1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cohort</a:t>
            </a:r>
            <a:r>
              <a:rPr lang="fr-CH" sz="600" dirty="0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 </a:t>
            </a:r>
          </a:p>
          <a:p>
            <a:pPr algn="ctr"/>
            <a:r>
              <a:rPr lang="fr-CH" sz="600" dirty="0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(n = 1061)</a:t>
            </a:r>
            <a:endParaRPr lang="en-CH" sz="600" dirty="0">
              <a:solidFill>
                <a:schemeClr val="bg1"/>
              </a:solidFill>
              <a:latin typeface="Gill Sans" panose="020B0502020104020203" pitchFamily="34" charset="-79"/>
              <a:ea typeface="Helvetica Neue" panose="02000503000000020004" pitchFamily="2" charset="0"/>
              <a:cs typeface="Gill Sans" panose="020B0502020104020203" pitchFamily="34" charset="-79"/>
            </a:endParaRPr>
          </a:p>
        </p:txBody>
      </p:sp>
      <p:sp>
        <p:nvSpPr>
          <p:cNvPr id="100" name="Rounded Rectangle 208">
            <a:extLst>
              <a:ext uri="{FF2B5EF4-FFF2-40B4-BE49-F238E27FC236}">
                <a16:creationId xmlns:a16="http://schemas.microsoft.com/office/drawing/2014/main" id="{823FD1CA-CB2C-C145-E453-706FC7A9DAEE}"/>
              </a:ext>
            </a:extLst>
          </p:cNvPr>
          <p:cNvSpPr/>
          <p:nvPr/>
        </p:nvSpPr>
        <p:spPr>
          <a:xfrm>
            <a:off x="2345307" y="1503519"/>
            <a:ext cx="1360984" cy="433735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5"/>
              </a:gs>
              <a:gs pos="0">
                <a:schemeClr val="accent4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9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+16.4 min</a:t>
            </a:r>
          </a:p>
          <a:p>
            <a:pPr algn="ctr"/>
            <a:r>
              <a:rPr lang="fr-CH" sz="7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(95% CI +4.19 to +28.68</a:t>
            </a:r>
          </a:p>
          <a:p>
            <a:pPr algn="ctr"/>
            <a:r>
              <a:rPr lang="fr-CH" sz="7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p=0.009)</a:t>
            </a:r>
            <a:endParaRPr lang="en-CH" sz="7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4" name="TextBox 158">
            <a:extLst>
              <a:ext uri="{FF2B5EF4-FFF2-40B4-BE49-F238E27FC236}">
                <a16:creationId xmlns:a16="http://schemas.microsoft.com/office/drawing/2014/main" id="{F8589289-6FE9-0480-0532-C79220C2A564}"/>
              </a:ext>
            </a:extLst>
          </p:cNvPr>
          <p:cNvSpPr txBox="1"/>
          <p:nvPr/>
        </p:nvSpPr>
        <p:spPr>
          <a:xfrm>
            <a:off x="2183965" y="1248366"/>
            <a:ext cx="1478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">
              <a:spcAft>
                <a:spcPts val="400"/>
              </a:spcAft>
            </a:pPr>
            <a:r>
              <a:rPr lang="en-US" sz="1000" b="1" dirty="0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FMC-to-diagnosis</a:t>
            </a:r>
          </a:p>
        </p:txBody>
      </p:sp>
      <p:sp>
        <p:nvSpPr>
          <p:cNvPr id="105" name="Rounded Rectangle 208">
            <a:extLst>
              <a:ext uri="{FF2B5EF4-FFF2-40B4-BE49-F238E27FC236}">
                <a16:creationId xmlns:a16="http://schemas.microsoft.com/office/drawing/2014/main" id="{823FD1CA-CB2C-C145-E453-706FC7A9DAEE}"/>
              </a:ext>
            </a:extLst>
          </p:cNvPr>
          <p:cNvSpPr/>
          <p:nvPr/>
        </p:nvSpPr>
        <p:spPr>
          <a:xfrm>
            <a:off x="2339057" y="2407400"/>
            <a:ext cx="1367234" cy="433735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5"/>
              </a:gs>
              <a:gs pos="0">
                <a:schemeClr val="accent4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9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+18.6 minutes</a:t>
            </a:r>
          </a:p>
          <a:p>
            <a:pPr algn="ctr"/>
            <a:r>
              <a:rPr lang="fr-CH" sz="7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(95% CI +4.86 to +32.39; p=0.008)</a:t>
            </a:r>
            <a:endParaRPr lang="en-CH" sz="7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6" name="TextBox 158">
            <a:extLst>
              <a:ext uri="{FF2B5EF4-FFF2-40B4-BE49-F238E27FC236}">
                <a16:creationId xmlns:a16="http://schemas.microsoft.com/office/drawing/2014/main" id="{F8589289-6FE9-0480-0532-C79220C2A564}"/>
              </a:ext>
            </a:extLst>
          </p:cNvPr>
          <p:cNvSpPr txBox="1"/>
          <p:nvPr/>
        </p:nvSpPr>
        <p:spPr>
          <a:xfrm>
            <a:off x="2205829" y="2148725"/>
            <a:ext cx="1709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">
              <a:spcAft>
                <a:spcPts val="400"/>
              </a:spcAft>
            </a:pPr>
            <a:r>
              <a:rPr lang="en-US" sz="1000" b="1" dirty="0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FMC-to-balloon</a:t>
            </a:r>
          </a:p>
        </p:txBody>
      </p:sp>
      <p:sp>
        <p:nvSpPr>
          <p:cNvPr id="111" name="Rounded Rectangle 163">
            <a:extLst>
              <a:ext uri="{FF2B5EF4-FFF2-40B4-BE49-F238E27FC236}">
                <a16:creationId xmlns:a16="http://schemas.microsoft.com/office/drawing/2014/main" id="{01BA0987-5BF3-7A4F-FD60-FB9860588FA5}"/>
              </a:ext>
            </a:extLst>
          </p:cNvPr>
          <p:cNvSpPr/>
          <p:nvPr/>
        </p:nvSpPr>
        <p:spPr>
          <a:xfrm>
            <a:off x="3941866" y="3148279"/>
            <a:ext cx="2387609" cy="904393"/>
          </a:xfrm>
          <a:prstGeom prst="roundRect">
            <a:avLst>
              <a:gd name="adj" fmla="val 29018"/>
            </a:avLst>
          </a:prstGeom>
          <a:gradFill>
            <a:gsLst>
              <a:gs pos="99000">
                <a:schemeClr val="accent6"/>
              </a:gs>
              <a:gs pos="0">
                <a:schemeClr val="accent5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Conclusion</a:t>
            </a:r>
            <a:endParaRPr lang="en-US" sz="800" b="1" dirty="0">
              <a:solidFill>
                <a:schemeClr val="bg1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A documented MHC in EHR was linked with significant delays in STEMI diagnosis leading to greater infract size.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MHC are associated with a greater long-term risk of CV death.</a:t>
            </a:r>
          </a:p>
        </p:txBody>
      </p:sp>
      <p:sp>
        <p:nvSpPr>
          <p:cNvPr id="121" name="Rounded Rectangle 207">
            <a:extLst>
              <a:ext uri="{FF2B5EF4-FFF2-40B4-BE49-F238E27FC236}">
                <a16:creationId xmlns:a16="http://schemas.microsoft.com/office/drawing/2014/main" id="{8B29EA3E-B6EC-71FD-2DE7-CB83EBB0E931}"/>
              </a:ext>
            </a:extLst>
          </p:cNvPr>
          <p:cNvSpPr>
            <a:spLocks/>
          </p:cNvSpPr>
          <p:nvPr/>
        </p:nvSpPr>
        <p:spPr>
          <a:xfrm>
            <a:off x="2261035" y="3097317"/>
            <a:ext cx="1535781" cy="1019906"/>
          </a:xfrm>
          <a:prstGeom prst="roundRect">
            <a:avLst>
              <a:gd name="adj" fmla="val 11084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1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52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7" name="Rounded Rectangle 208">
            <a:extLst>
              <a:ext uri="{FF2B5EF4-FFF2-40B4-BE49-F238E27FC236}">
                <a16:creationId xmlns:a16="http://schemas.microsoft.com/office/drawing/2014/main" id="{823FD1CA-CB2C-C145-E453-706FC7A9DAEE}"/>
              </a:ext>
            </a:extLst>
          </p:cNvPr>
          <p:cNvSpPr/>
          <p:nvPr/>
        </p:nvSpPr>
        <p:spPr>
          <a:xfrm>
            <a:off x="2342182" y="3617499"/>
            <a:ext cx="1367234" cy="433735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5"/>
              </a:gs>
              <a:gs pos="0">
                <a:schemeClr val="accent4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+71.3 U/L</a:t>
            </a:r>
            <a:endParaRPr lang="fr-CH" sz="900" b="1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algn="ctr"/>
            <a:r>
              <a:rPr lang="fr-CH" sz="7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(</a:t>
            </a:r>
            <a:r>
              <a:rPr lang="pl-PL" sz="7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95% CI +18.0 to +124.6; p=0.009</a:t>
            </a:r>
            <a:r>
              <a:rPr lang="fr-CH" sz="7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  <a:endParaRPr lang="en-CH" sz="7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5" name="TextBox 158">
            <a:extLst>
              <a:ext uri="{FF2B5EF4-FFF2-40B4-BE49-F238E27FC236}">
                <a16:creationId xmlns:a16="http://schemas.microsoft.com/office/drawing/2014/main" id="{F8589289-6FE9-0480-0532-C79220C2A564}"/>
              </a:ext>
            </a:extLst>
          </p:cNvPr>
          <p:cNvSpPr txBox="1"/>
          <p:nvPr/>
        </p:nvSpPr>
        <p:spPr>
          <a:xfrm>
            <a:off x="2250392" y="3198419"/>
            <a:ext cx="1709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">
              <a:spcAft>
                <a:spcPts val="400"/>
              </a:spcAft>
            </a:pPr>
            <a:r>
              <a:rPr lang="en-US" sz="1000" b="1" dirty="0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Infarct size</a:t>
            </a:r>
          </a:p>
        </p:txBody>
      </p:sp>
      <p:sp>
        <p:nvSpPr>
          <p:cNvPr id="46" name="Rounded Rectangle 208">
            <a:extLst>
              <a:ext uri="{FF2B5EF4-FFF2-40B4-BE49-F238E27FC236}">
                <a16:creationId xmlns:a16="http://schemas.microsoft.com/office/drawing/2014/main" id="{823FD1CA-CB2C-C145-E453-706FC7A9DAEE}"/>
              </a:ext>
            </a:extLst>
          </p:cNvPr>
          <p:cNvSpPr/>
          <p:nvPr/>
        </p:nvSpPr>
        <p:spPr>
          <a:xfrm>
            <a:off x="2316938" y="843801"/>
            <a:ext cx="949342" cy="211925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5"/>
              </a:gs>
              <a:gs pos="0">
                <a:schemeClr val="accent4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900" b="1" dirty="0" err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Results</a:t>
            </a:r>
            <a:endParaRPr lang="en-CH" sz="7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3316293" y="3129088"/>
            <a:ext cx="499390" cy="478182"/>
            <a:chOff x="2308316" y="3176889"/>
            <a:chExt cx="499390" cy="478182"/>
          </a:xfrm>
        </p:grpSpPr>
        <p:sp>
          <p:nvSpPr>
            <p:cNvPr id="47" name="Rounded Rectangle 208">
              <a:extLst>
                <a:ext uri="{FF2B5EF4-FFF2-40B4-BE49-F238E27FC236}">
                  <a16:creationId xmlns:a16="http://schemas.microsoft.com/office/drawing/2014/main" id="{823FD1CA-CB2C-C145-E453-706FC7A9DAEE}"/>
                </a:ext>
              </a:extLst>
            </p:cNvPr>
            <p:cNvSpPr/>
            <p:nvPr/>
          </p:nvSpPr>
          <p:spPr>
            <a:xfrm>
              <a:off x="2308316" y="3194642"/>
              <a:ext cx="412132" cy="405834"/>
            </a:xfrm>
            <a:prstGeom prst="roundRect">
              <a:avLst>
                <a:gd name="adj" fmla="val 50000"/>
              </a:avLst>
            </a:prstGeom>
            <a:gradFill>
              <a:gsLst>
                <a:gs pos="99000">
                  <a:schemeClr val="accent5"/>
                </a:gs>
                <a:gs pos="0">
                  <a:schemeClr val="accent4"/>
                </a:gs>
              </a:gsLst>
              <a:lin ang="0" scaled="1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7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9524" y="3176889"/>
              <a:ext cx="478182" cy="478182"/>
            </a:xfrm>
            <a:prstGeom prst="rect">
              <a:avLst/>
            </a:prstGeom>
          </p:spPr>
        </p:pic>
      </p:grpSp>
      <p:grpSp>
        <p:nvGrpSpPr>
          <p:cNvPr id="7" name="Groupe 6"/>
          <p:cNvGrpSpPr/>
          <p:nvPr/>
        </p:nvGrpSpPr>
        <p:grpSpPr>
          <a:xfrm>
            <a:off x="3325928" y="846670"/>
            <a:ext cx="421297" cy="426822"/>
            <a:chOff x="2344895" y="1136429"/>
            <a:chExt cx="421297" cy="426822"/>
          </a:xfrm>
        </p:grpSpPr>
        <p:sp>
          <p:nvSpPr>
            <p:cNvPr id="49" name="Rounded Rectangle 208">
              <a:extLst>
                <a:ext uri="{FF2B5EF4-FFF2-40B4-BE49-F238E27FC236}">
                  <a16:creationId xmlns:a16="http://schemas.microsoft.com/office/drawing/2014/main" id="{823FD1CA-CB2C-C145-E453-706FC7A9DAEE}"/>
                </a:ext>
              </a:extLst>
            </p:cNvPr>
            <p:cNvSpPr/>
            <p:nvPr/>
          </p:nvSpPr>
          <p:spPr>
            <a:xfrm>
              <a:off x="2344895" y="1136429"/>
              <a:ext cx="412132" cy="405834"/>
            </a:xfrm>
            <a:prstGeom prst="roundRect">
              <a:avLst>
                <a:gd name="adj" fmla="val 50000"/>
              </a:avLst>
            </a:prstGeom>
            <a:gradFill>
              <a:gsLst>
                <a:gs pos="99000">
                  <a:schemeClr val="accent5"/>
                </a:gs>
                <a:gs pos="0">
                  <a:schemeClr val="accent4"/>
                </a:gs>
              </a:gsLst>
              <a:lin ang="0" scaled="1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7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5949" y="1143008"/>
              <a:ext cx="420243" cy="420243"/>
            </a:xfrm>
            <a:prstGeom prst="rect">
              <a:avLst/>
            </a:prstGeom>
          </p:spPr>
        </p:pic>
      </p:grpSp>
      <p:pic>
        <p:nvPicPr>
          <p:cNvPr id="53" name="Image 5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" t="25186" r="49438" b="26931"/>
          <a:stretch/>
        </p:blipFill>
        <p:spPr>
          <a:xfrm>
            <a:off x="185141" y="1526343"/>
            <a:ext cx="366172" cy="366172"/>
          </a:xfrm>
          <a:prstGeom prst="rect">
            <a:avLst/>
          </a:prstGeom>
        </p:spPr>
      </p:pic>
      <p:pic>
        <p:nvPicPr>
          <p:cNvPr id="54" name="Image 5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0" t="25186" r="2177" b="26931"/>
          <a:stretch/>
        </p:blipFill>
        <p:spPr>
          <a:xfrm>
            <a:off x="1218237" y="1533381"/>
            <a:ext cx="365899" cy="3658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D9E7BA-7AB5-0759-21A4-35B66AAFFA06}"/>
              </a:ext>
            </a:extLst>
          </p:cNvPr>
          <p:cNvSpPr txBox="1"/>
          <p:nvPr/>
        </p:nvSpPr>
        <p:spPr>
          <a:xfrm>
            <a:off x="2294879" y="3336918"/>
            <a:ext cx="89569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">
              <a:spcAft>
                <a:spcPts val="400"/>
              </a:spcAft>
            </a:pPr>
            <a:r>
              <a:rPr lang="en-US" sz="800" dirty="0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(peak CK-MB)</a:t>
            </a:r>
          </a:p>
        </p:txBody>
      </p:sp>
      <p:pic>
        <p:nvPicPr>
          <p:cNvPr id="18" name="Picture 17" descr="A graph of a graph of mental health&#10;&#10;AI-generated content may be incorrect.">
            <a:extLst>
              <a:ext uri="{FF2B5EF4-FFF2-40B4-BE49-F238E27FC236}">
                <a16:creationId xmlns:a16="http://schemas.microsoft.com/office/drawing/2014/main" id="{BEA4EA53-C4AA-698E-5BF9-2E305429BF7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240" t="2944" r="1454" b="2503"/>
          <a:stretch/>
        </p:blipFill>
        <p:spPr>
          <a:xfrm>
            <a:off x="3952274" y="1193860"/>
            <a:ext cx="2407711" cy="16951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9199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A7432-CE15-930E-373F-4D31E3187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ED1F933E-EA91-B16A-85A9-9832FE98B490}"/>
              </a:ext>
            </a:extLst>
          </p:cNvPr>
          <p:cNvSpPr/>
          <p:nvPr/>
        </p:nvSpPr>
        <p:spPr>
          <a:xfrm>
            <a:off x="67692" y="2123595"/>
            <a:ext cx="2253934" cy="1431644"/>
          </a:xfrm>
          <a:prstGeom prst="roundRect">
            <a:avLst>
              <a:gd name="adj" fmla="val 11027"/>
            </a:avLst>
          </a:prstGeom>
          <a:gradFill flip="none" rotWithShape="1">
            <a:gsLst>
              <a:gs pos="97000">
                <a:schemeClr val="tx2"/>
              </a:gs>
              <a:gs pos="0">
                <a:schemeClr val="bg2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52" noProof="1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8C7561E6-9253-54BA-D011-364F6D67F9E7}"/>
              </a:ext>
            </a:extLst>
          </p:cNvPr>
          <p:cNvSpPr/>
          <p:nvPr/>
        </p:nvSpPr>
        <p:spPr>
          <a:xfrm>
            <a:off x="60112" y="3970289"/>
            <a:ext cx="6354274" cy="446354"/>
          </a:xfrm>
          <a:prstGeom prst="roundRect">
            <a:avLst>
              <a:gd name="adj" fmla="val 37377"/>
            </a:avLst>
          </a:prstGeom>
          <a:gradFill>
            <a:gsLst>
              <a:gs pos="30987">
                <a:srgbClr val="32386D"/>
              </a:gs>
              <a:gs pos="71007">
                <a:schemeClr val="accent5"/>
              </a:gs>
              <a:gs pos="70979">
                <a:srgbClr val="6A2867"/>
              </a:gs>
              <a:gs pos="30987">
                <a:schemeClr val="accent4"/>
              </a:gs>
              <a:gs pos="99000">
                <a:schemeClr val="accent6"/>
              </a:gs>
              <a:gs pos="0">
                <a:schemeClr val="accent3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noProof="1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 The ToT prompt type, guided-thinking, and self-consistency significantly enhanced LLM decision accuracy, underscoring the crucial role of prompt design in LLM-driven clinical decision-making.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01DC2D2-5FA5-8B49-CB8B-F04B22BC3BB9}"/>
              </a:ext>
            </a:extLst>
          </p:cNvPr>
          <p:cNvSpPr>
            <a:spLocks/>
          </p:cNvSpPr>
          <p:nvPr/>
        </p:nvSpPr>
        <p:spPr>
          <a:xfrm>
            <a:off x="67980" y="802669"/>
            <a:ext cx="2253935" cy="1222046"/>
          </a:xfrm>
          <a:prstGeom prst="roundRect">
            <a:avLst>
              <a:gd name="adj" fmla="val 16520"/>
            </a:avLst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52" noProof="1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72F686D2-89DD-ABE3-25E2-C01FFB1AE181}"/>
              </a:ext>
            </a:extLst>
          </p:cNvPr>
          <p:cNvSpPr/>
          <p:nvPr/>
        </p:nvSpPr>
        <p:spPr>
          <a:xfrm>
            <a:off x="1488809" y="1453915"/>
            <a:ext cx="492883" cy="499714"/>
          </a:xfrm>
          <a:prstGeom prst="roundRect">
            <a:avLst>
              <a:gd name="adj" fmla="val 24252"/>
            </a:avLst>
          </a:prstGeom>
          <a:gradFill flip="none" rotWithShape="1">
            <a:gsLst>
              <a:gs pos="0">
                <a:schemeClr val="accent3"/>
              </a:gs>
              <a:gs pos="100000">
                <a:srgbClr val="42336B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52" noProof="1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7281612-E2F6-1D52-B27D-B477F1F1F9B9}"/>
              </a:ext>
            </a:extLst>
          </p:cNvPr>
          <p:cNvSpPr/>
          <p:nvPr/>
        </p:nvSpPr>
        <p:spPr>
          <a:xfrm>
            <a:off x="347883" y="1458694"/>
            <a:ext cx="492883" cy="499714"/>
          </a:xfrm>
          <a:prstGeom prst="roundRect">
            <a:avLst>
              <a:gd name="adj" fmla="val 24252"/>
            </a:avLst>
          </a:prstGeom>
          <a:gradFill flip="none" rotWithShape="1">
            <a:gsLst>
              <a:gs pos="0">
                <a:srgbClr val="054472"/>
              </a:gs>
              <a:gs pos="100000">
                <a:srgbClr val="173F6F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52" noProof="1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3270AC7-1832-4003-2143-49B330B5DA52}"/>
              </a:ext>
            </a:extLst>
          </p:cNvPr>
          <p:cNvSpPr/>
          <p:nvPr/>
        </p:nvSpPr>
        <p:spPr>
          <a:xfrm>
            <a:off x="60112" y="33019"/>
            <a:ext cx="6309340" cy="376498"/>
          </a:xfrm>
          <a:prstGeom prst="roundRect">
            <a:avLst>
              <a:gd name="adj" fmla="val 24252"/>
            </a:avLst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52" noProof="1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F01796-6F25-394E-AA12-1B46C76EB33C}"/>
              </a:ext>
            </a:extLst>
          </p:cNvPr>
          <p:cNvSpPr txBox="1"/>
          <p:nvPr/>
        </p:nvSpPr>
        <p:spPr>
          <a:xfrm>
            <a:off x="162486" y="83920"/>
            <a:ext cx="6145185" cy="306467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noProof="1">
                <a:ln w="9525">
                  <a:noFill/>
                </a:ln>
                <a:effectLst>
                  <a:glow rad="38100">
                    <a:schemeClr val="bg1"/>
                  </a:glow>
                </a:effectLst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Improving large language models accuracy via Heart Team simulation: a prompt design analysis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C1E34930-70B2-EFFC-7AAB-C31BBB4EA1AB}"/>
              </a:ext>
            </a:extLst>
          </p:cNvPr>
          <p:cNvSpPr/>
          <p:nvPr/>
        </p:nvSpPr>
        <p:spPr>
          <a:xfrm>
            <a:off x="726675" y="844904"/>
            <a:ext cx="935967" cy="216280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rgbClr val="42336B"/>
              </a:gs>
              <a:gs pos="0">
                <a:schemeClr val="accent3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8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231 patients:</a:t>
            </a:r>
            <a:endParaRPr lang="en-CH" sz="6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E210D34-55D4-892B-46F7-91A75BD1819F}"/>
              </a:ext>
            </a:extLst>
          </p:cNvPr>
          <p:cNvSpPr/>
          <p:nvPr/>
        </p:nvSpPr>
        <p:spPr>
          <a:xfrm>
            <a:off x="127210" y="958332"/>
            <a:ext cx="411505" cy="405834"/>
          </a:xfrm>
          <a:prstGeom prst="ellipse">
            <a:avLst/>
          </a:prstGeom>
          <a:gradFill>
            <a:gsLst>
              <a:gs pos="99000">
                <a:srgbClr val="42336B"/>
              </a:gs>
              <a:gs pos="0">
                <a:srgbClr val="064370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noProof="1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99" name="Graphic 98" descr="Inpatient with solid fill">
            <a:extLst>
              <a:ext uri="{FF2B5EF4-FFF2-40B4-BE49-F238E27FC236}">
                <a16:creationId xmlns:a16="http://schemas.microsoft.com/office/drawing/2014/main" id="{3316424E-A3AC-0A2B-5675-3B9A729E0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897" y="1015347"/>
            <a:ext cx="286283" cy="286283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8B33CF17-E609-2F8E-FFC2-654FEDFB1770}"/>
              </a:ext>
            </a:extLst>
          </p:cNvPr>
          <p:cNvSpPr txBox="1"/>
          <p:nvPr/>
        </p:nvSpPr>
        <p:spPr>
          <a:xfrm>
            <a:off x="551313" y="1039413"/>
            <a:ext cx="16434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sz="700" noProof="1">
              <a:latin typeface="Gill Sans" panose="020B0502020104020203" pitchFamily="34" charset="-79"/>
              <a:ea typeface="Helvetica Neue" panose="02000503000000020004" pitchFamily="2" charset="0"/>
              <a:cs typeface="Gill Sans" panose="020B0502020104020203" pitchFamily="34" charset="-79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58BDD11-A2CE-AEE3-9C85-AC6CBD9A6789}"/>
              </a:ext>
            </a:extLst>
          </p:cNvPr>
          <p:cNvSpPr txBox="1"/>
          <p:nvPr/>
        </p:nvSpPr>
        <p:spPr>
          <a:xfrm>
            <a:off x="477246" y="1034587"/>
            <a:ext cx="1852731" cy="359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9144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700" noProof="1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With severe aortic stenosis</a:t>
            </a:r>
          </a:p>
          <a:p>
            <a:pPr marL="171450" indent="-9144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700" noProof="1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Treatment proposed by the Heart Team: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91A4F55C-4E44-4420-1377-14416B6C38A6}"/>
              </a:ext>
            </a:extLst>
          </p:cNvPr>
          <p:cNvSpPr/>
          <p:nvPr/>
        </p:nvSpPr>
        <p:spPr>
          <a:xfrm>
            <a:off x="286345" y="1719937"/>
            <a:ext cx="614184" cy="2111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700" noProof="1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TAVI </a:t>
            </a:r>
          </a:p>
          <a:p>
            <a:pPr algn="ctr"/>
            <a:r>
              <a:rPr lang="en-GB" sz="700" noProof="1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(n = 168)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06F0CA91-2CB5-62A5-F1AF-80CE64A1B044}"/>
              </a:ext>
            </a:extLst>
          </p:cNvPr>
          <p:cNvSpPr/>
          <p:nvPr/>
        </p:nvSpPr>
        <p:spPr>
          <a:xfrm>
            <a:off x="4596804" y="802668"/>
            <a:ext cx="1817582" cy="3108950"/>
          </a:xfrm>
          <a:prstGeom prst="roundRect">
            <a:avLst>
              <a:gd name="adj" fmla="val 6729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52" noProof="1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09" name="Rounded Rectangle 208">
            <a:extLst>
              <a:ext uri="{FF2B5EF4-FFF2-40B4-BE49-F238E27FC236}">
                <a16:creationId xmlns:a16="http://schemas.microsoft.com/office/drawing/2014/main" id="{823FD1CA-CB2C-C145-E453-706FC7A9DAEE}"/>
              </a:ext>
            </a:extLst>
          </p:cNvPr>
          <p:cNvSpPr/>
          <p:nvPr/>
        </p:nvSpPr>
        <p:spPr>
          <a:xfrm>
            <a:off x="521816" y="3602298"/>
            <a:ext cx="1286971" cy="309999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rgbClr val="42336B"/>
              </a:gs>
              <a:gs pos="0">
                <a:srgbClr val="084472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noProof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Total of </a:t>
            </a:r>
            <a:r>
              <a:rPr lang="en-GB" sz="700" b="1" noProof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147,840 </a:t>
            </a:r>
            <a:r>
              <a:rPr lang="en-GB" sz="700" noProof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queries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A5B62E-BC78-167F-E670-F48D72258B22}"/>
              </a:ext>
            </a:extLst>
          </p:cNvPr>
          <p:cNvSpPr/>
          <p:nvPr/>
        </p:nvSpPr>
        <p:spPr>
          <a:xfrm>
            <a:off x="67980" y="502395"/>
            <a:ext cx="6346406" cy="224750"/>
          </a:xfrm>
          <a:prstGeom prst="roundRect">
            <a:avLst>
              <a:gd name="adj" fmla="val 37377"/>
            </a:avLst>
          </a:prstGeom>
          <a:gradFill>
            <a:gsLst>
              <a:gs pos="30987">
                <a:srgbClr val="32386D"/>
              </a:gs>
              <a:gs pos="71007">
                <a:schemeClr val="accent5"/>
              </a:gs>
              <a:gs pos="70979">
                <a:srgbClr val="6A2867"/>
              </a:gs>
              <a:gs pos="30987">
                <a:schemeClr val="accent4"/>
              </a:gs>
              <a:gs pos="99000">
                <a:schemeClr val="accent6"/>
              </a:gs>
              <a:gs pos="0">
                <a:schemeClr val="accent3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noProof="1">
                <a:solidFill>
                  <a:schemeClr val="bg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 Aim: Analyse and optimise prompt design to enhance LLM accuracy in complex medical decision management.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B0E38E63-D7C3-508E-27D2-35A36945CD21}"/>
              </a:ext>
            </a:extLst>
          </p:cNvPr>
          <p:cNvSpPr/>
          <p:nvPr/>
        </p:nvSpPr>
        <p:spPr>
          <a:xfrm>
            <a:off x="918346" y="1453915"/>
            <a:ext cx="492883" cy="499714"/>
          </a:xfrm>
          <a:prstGeom prst="roundRect">
            <a:avLst>
              <a:gd name="adj" fmla="val 24252"/>
            </a:avLst>
          </a:prstGeom>
          <a:gradFill flip="none" rotWithShape="1">
            <a:gsLst>
              <a:gs pos="0">
                <a:srgbClr val="16406F"/>
              </a:gs>
              <a:gs pos="100000">
                <a:srgbClr val="084472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52" noProof="1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2B95058C-D84C-7B3C-4E38-29B8020CCC66}"/>
              </a:ext>
            </a:extLst>
          </p:cNvPr>
          <p:cNvSpPr/>
          <p:nvPr/>
        </p:nvSpPr>
        <p:spPr>
          <a:xfrm>
            <a:off x="906347" y="1702725"/>
            <a:ext cx="531031" cy="2474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700" noProof="1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SAVR </a:t>
            </a:r>
          </a:p>
          <a:p>
            <a:pPr algn="ctr"/>
            <a:r>
              <a:rPr lang="en-GB" sz="700" noProof="1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(n = 50)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69DAA4B6-8867-6B1D-9A13-B44E5F2E7BE6}"/>
              </a:ext>
            </a:extLst>
          </p:cNvPr>
          <p:cNvSpPr/>
          <p:nvPr/>
        </p:nvSpPr>
        <p:spPr>
          <a:xfrm>
            <a:off x="1405923" y="1700929"/>
            <a:ext cx="690062" cy="2474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700" noProof="1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MEDICAL </a:t>
            </a:r>
          </a:p>
          <a:p>
            <a:pPr algn="ctr"/>
            <a:r>
              <a:rPr lang="en-GB" sz="700" noProof="1">
                <a:solidFill>
                  <a:schemeClr val="bg1"/>
                </a:solidFill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(n = 13)</a:t>
            </a:r>
          </a:p>
        </p:txBody>
      </p:sp>
      <p:pic>
        <p:nvPicPr>
          <p:cNvPr id="16" name="Picture 15" descr="A group of white icons on a black background&#10;&#10;AI-generated content may be incorrect.">
            <a:extLst>
              <a:ext uri="{FF2B5EF4-FFF2-40B4-BE49-F238E27FC236}">
                <a16:creationId xmlns:a16="http://schemas.microsoft.com/office/drawing/2014/main" id="{917C46D2-067B-C47F-CFF5-1505CC0C34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906" t="25477" r="30058" b="37785"/>
          <a:stretch/>
        </p:blipFill>
        <p:spPr>
          <a:xfrm>
            <a:off x="1055382" y="1476826"/>
            <a:ext cx="259647" cy="238262"/>
          </a:xfrm>
          <a:prstGeom prst="rect">
            <a:avLst/>
          </a:prstGeom>
        </p:spPr>
      </p:pic>
      <p:pic>
        <p:nvPicPr>
          <p:cNvPr id="18" name="Picture 17" descr="A white logo on a black background&#10;&#10;AI-generated content may be incorrect.">
            <a:extLst>
              <a:ext uri="{FF2B5EF4-FFF2-40B4-BE49-F238E27FC236}">
                <a16:creationId xmlns:a16="http://schemas.microsoft.com/office/drawing/2014/main" id="{4DA18516-6A49-A9EE-0D20-3AD84E70D2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903" t="10958" r="25731" b="35293"/>
          <a:stretch/>
        </p:blipFill>
        <p:spPr>
          <a:xfrm>
            <a:off x="481004" y="1460904"/>
            <a:ext cx="222749" cy="247546"/>
          </a:xfrm>
          <a:prstGeom prst="rect">
            <a:avLst/>
          </a:prstGeom>
        </p:spPr>
      </p:pic>
      <p:pic>
        <p:nvPicPr>
          <p:cNvPr id="19" name="Picture 18" descr="A group of white icons on a black background&#10;&#10;AI-generated content may be incorrect.">
            <a:extLst>
              <a:ext uri="{FF2B5EF4-FFF2-40B4-BE49-F238E27FC236}">
                <a16:creationId xmlns:a16="http://schemas.microsoft.com/office/drawing/2014/main" id="{690925E0-4011-868A-F54A-B1B9F1ADA8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350" t="26999" r="-13386" b="36263"/>
          <a:stretch/>
        </p:blipFill>
        <p:spPr>
          <a:xfrm>
            <a:off x="1648295" y="1474417"/>
            <a:ext cx="250399" cy="229775"/>
          </a:xfrm>
          <a:prstGeom prst="rect">
            <a:avLst/>
          </a:prstGeom>
        </p:spPr>
      </p:pic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270354B-FB48-5741-2328-BC550854AFDA}"/>
              </a:ext>
            </a:extLst>
          </p:cNvPr>
          <p:cNvSpPr>
            <a:spLocks/>
          </p:cNvSpPr>
          <p:nvPr/>
        </p:nvSpPr>
        <p:spPr>
          <a:xfrm>
            <a:off x="2420656" y="803346"/>
            <a:ext cx="2056921" cy="3108951"/>
          </a:xfrm>
          <a:prstGeom prst="roundRect">
            <a:avLst>
              <a:gd name="adj" fmla="val 11084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1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52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72" name="Rounded Rectangle 208">
            <a:extLst>
              <a:ext uri="{FF2B5EF4-FFF2-40B4-BE49-F238E27FC236}">
                <a16:creationId xmlns:a16="http://schemas.microsoft.com/office/drawing/2014/main" id="{92139304-627D-C0FC-5587-61AA7D040013}"/>
              </a:ext>
            </a:extLst>
          </p:cNvPr>
          <p:cNvSpPr/>
          <p:nvPr/>
        </p:nvSpPr>
        <p:spPr>
          <a:xfrm>
            <a:off x="2715241" y="849184"/>
            <a:ext cx="1535029" cy="211925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5"/>
              </a:gs>
              <a:gs pos="0">
                <a:schemeClr val="accent4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900" b="1" dirty="0" err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Results</a:t>
            </a:r>
            <a:r>
              <a:rPr lang="fr-CH" sz="9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: prompt type</a:t>
            </a:r>
            <a:endParaRPr lang="en-CH" sz="7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106" name="Picture 105" descr="A graph of blue and white bars&#10;&#10;AI-generated content may be incorrect.">
            <a:extLst>
              <a:ext uri="{FF2B5EF4-FFF2-40B4-BE49-F238E27FC236}">
                <a16:creationId xmlns:a16="http://schemas.microsoft.com/office/drawing/2014/main" id="{D20E91F9-6D73-B5C1-F39A-C6E9FE6A97D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915" t="2297" r="9682" b="8419"/>
          <a:stretch/>
        </p:blipFill>
        <p:spPr>
          <a:xfrm>
            <a:off x="2512132" y="1989633"/>
            <a:ext cx="1882114" cy="18231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8" name="Picture 107" descr="A graph of a bar graph&#10;&#10;AI-generated content may be incorrect.">
            <a:extLst>
              <a:ext uri="{FF2B5EF4-FFF2-40B4-BE49-F238E27FC236}">
                <a16:creationId xmlns:a16="http://schemas.microsoft.com/office/drawing/2014/main" id="{E4B37EE0-69AA-14C8-0195-FA21A27CB0D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507" r="13523" b="10622"/>
          <a:stretch/>
        </p:blipFill>
        <p:spPr>
          <a:xfrm>
            <a:off x="4709067" y="1803687"/>
            <a:ext cx="1607456" cy="20091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44489F93-10A2-D758-7D6B-BCF410B61A49}"/>
              </a:ext>
            </a:extLst>
          </p:cNvPr>
          <p:cNvSpPr/>
          <p:nvPr/>
        </p:nvSpPr>
        <p:spPr>
          <a:xfrm>
            <a:off x="4746901" y="849877"/>
            <a:ext cx="1549081" cy="207373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6"/>
              </a:gs>
              <a:gs pos="0">
                <a:schemeClr val="accent5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9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Prompting technique:</a:t>
            </a:r>
            <a:endParaRPr lang="en-CH" sz="7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6069A5F-3C77-3E37-DAA9-DD8EB312E6DB}"/>
              </a:ext>
            </a:extLst>
          </p:cNvPr>
          <p:cNvGrpSpPr/>
          <p:nvPr/>
        </p:nvGrpSpPr>
        <p:grpSpPr>
          <a:xfrm>
            <a:off x="2470160" y="1084348"/>
            <a:ext cx="976410" cy="361577"/>
            <a:chOff x="195452" y="2493172"/>
            <a:chExt cx="976410" cy="361577"/>
          </a:xfrm>
        </p:grpSpPr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3D225A07-C5E8-EF1C-2CE8-F1396685AA35}"/>
                </a:ext>
              </a:extLst>
            </p:cNvPr>
            <p:cNvGrpSpPr/>
            <p:nvPr/>
          </p:nvGrpSpPr>
          <p:grpSpPr>
            <a:xfrm>
              <a:off x="195452" y="2493172"/>
              <a:ext cx="976410" cy="361577"/>
              <a:chOff x="141422" y="2418692"/>
              <a:chExt cx="976410" cy="361577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1F2B36AC-CE69-0EBE-7871-8000E5EB92DA}"/>
                  </a:ext>
                </a:extLst>
              </p:cNvPr>
              <p:cNvSpPr/>
              <p:nvPr/>
            </p:nvSpPr>
            <p:spPr>
              <a:xfrm>
                <a:off x="141422" y="2433223"/>
                <a:ext cx="976410" cy="31279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9000">
                    <a:srgbClr val="632A68"/>
                  </a:gs>
                  <a:gs pos="0">
                    <a:srgbClr val="293E74"/>
                  </a:gs>
                </a:gsLst>
                <a:lin ang="0" scaled="1"/>
              </a:gra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00" noProof="1">
                  <a:solidFill>
                    <a:schemeClr val="bg1"/>
                  </a:solidFill>
                  <a:latin typeface="Gill Sans" panose="020B0502020104020203" pitchFamily="34" charset="-79"/>
                  <a:cs typeface="Gill Sans" panose="020B0502020104020203" pitchFamily="34" charset="-79"/>
                </a:endParaRPr>
              </a:p>
            </p:txBody>
          </p:sp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D738A876-3F7E-A319-4B11-C3588FC256CF}"/>
                  </a:ext>
                </a:extLst>
              </p:cNvPr>
              <p:cNvGrpSpPr/>
              <p:nvPr/>
            </p:nvGrpSpPr>
            <p:grpSpPr>
              <a:xfrm>
                <a:off x="189264" y="2418692"/>
                <a:ext cx="361577" cy="361577"/>
                <a:chOff x="2299285" y="2025238"/>
                <a:chExt cx="861933" cy="861933"/>
              </a:xfrm>
            </p:grpSpPr>
            <p:pic>
              <p:nvPicPr>
                <p:cNvPr id="225" name="Picture 224" descr="A white cloud with a number one in it&#10;&#10;AI-generated content may be incorrect.">
                  <a:extLst>
                    <a:ext uri="{FF2B5EF4-FFF2-40B4-BE49-F238E27FC236}">
                      <a16:creationId xmlns:a16="http://schemas.microsoft.com/office/drawing/2014/main" id="{975CAF99-8EBB-EC2F-BB56-D6D01EF3D1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99285" y="2025238"/>
                  <a:ext cx="861933" cy="861933"/>
                </a:xfrm>
                <a:prstGeom prst="rect">
                  <a:avLst/>
                </a:prstGeom>
              </p:spPr>
            </p:pic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669762CD-97C5-58F1-14E1-8A5E160A962F}"/>
                    </a:ext>
                  </a:extLst>
                </p:cNvPr>
                <p:cNvSpPr/>
                <p:nvPr/>
              </p:nvSpPr>
              <p:spPr>
                <a:xfrm>
                  <a:off x="2579934" y="2284056"/>
                  <a:ext cx="256513" cy="2960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E4053294-FAAD-616C-7397-73F0CFDF2120}"/>
                  </a:ext>
                </a:extLst>
              </p:cNvPr>
              <p:cNvSpPr txBox="1"/>
              <p:nvPr/>
            </p:nvSpPr>
            <p:spPr>
              <a:xfrm>
                <a:off x="421150" y="2477824"/>
                <a:ext cx="65346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CH" sz="900" b="1" dirty="0">
                    <a:solidFill>
                      <a:schemeClr val="bg1"/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0-shot</a:t>
                </a:r>
                <a:endParaRPr lang="en-CH" sz="100" dirty="0">
                  <a:solidFill>
                    <a:schemeClr val="bg1"/>
                  </a:solidFill>
                  <a:latin typeface="Gill Sans" panose="020B0502020104020203" pitchFamily="34" charset="-79"/>
                  <a:cs typeface="Gill Sans" panose="020B0502020104020203" pitchFamily="34" charset="-79"/>
                </a:endParaRPr>
              </a:p>
            </p:txBody>
          </p:sp>
        </p:grp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6C91D7E9-E4CC-7441-FAFD-2830DDC1630D}"/>
                </a:ext>
              </a:extLst>
            </p:cNvPr>
            <p:cNvSpPr txBox="1"/>
            <p:nvPr/>
          </p:nvSpPr>
          <p:spPr>
            <a:xfrm>
              <a:off x="318049" y="2559616"/>
              <a:ext cx="2243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1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31F73CB4-C5DE-6566-C487-F1C595201E82}"/>
              </a:ext>
            </a:extLst>
          </p:cNvPr>
          <p:cNvGrpSpPr/>
          <p:nvPr/>
        </p:nvGrpSpPr>
        <p:grpSpPr>
          <a:xfrm>
            <a:off x="3453258" y="1371633"/>
            <a:ext cx="976410" cy="329056"/>
            <a:chOff x="173553" y="3380877"/>
            <a:chExt cx="976410" cy="329056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FF9D87F0-E8B7-BAD7-5380-B09DC2E74816}"/>
                </a:ext>
              </a:extLst>
            </p:cNvPr>
            <p:cNvGrpSpPr/>
            <p:nvPr/>
          </p:nvGrpSpPr>
          <p:grpSpPr>
            <a:xfrm>
              <a:off x="173553" y="3394035"/>
              <a:ext cx="976410" cy="315898"/>
              <a:chOff x="95585" y="3621352"/>
              <a:chExt cx="976410" cy="315898"/>
            </a:xfrm>
          </p:grpSpPr>
          <p:sp>
            <p:nvSpPr>
              <p:cNvPr id="198" name="Rounded Rectangle 197">
                <a:extLst>
                  <a:ext uri="{FF2B5EF4-FFF2-40B4-BE49-F238E27FC236}">
                    <a16:creationId xmlns:a16="http://schemas.microsoft.com/office/drawing/2014/main" id="{9C3D88CC-6E11-DD43-8E1F-2A2D89E3F0F4}"/>
                  </a:ext>
                </a:extLst>
              </p:cNvPr>
              <p:cNvSpPr/>
              <p:nvPr/>
            </p:nvSpPr>
            <p:spPr>
              <a:xfrm>
                <a:off x="95585" y="3621352"/>
                <a:ext cx="976410" cy="31589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9000">
                    <a:srgbClr val="632A68"/>
                  </a:gs>
                  <a:gs pos="0">
                    <a:srgbClr val="293E74"/>
                  </a:gs>
                </a:gsLst>
                <a:lin ang="0" scaled="1"/>
              </a:gra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 noProof="1">
                  <a:solidFill>
                    <a:schemeClr val="bg1"/>
                  </a:solidFill>
                  <a:latin typeface="Gill Sans" panose="020B0502020104020203" pitchFamily="34" charset="-79"/>
                  <a:cs typeface="Gill Sans" panose="020B0502020104020203" pitchFamily="34" charset="-79"/>
                </a:endParaRPr>
              </a:p>
            </p:txBody>
          </p:sp>
          <p:pic>
            <p:nvPicPr>
              <p:cNvPr id="202" name="Picture 201" descr="A white logo with dots&#10;&#10;AI-generated content may be incorrect.">
                <a:extLst>
                  <a:ext uri="{FF2B5EF4-FFF2-40B4-BE49-F238E27FC236}">
                    <a16:creationId xmlns:a16="http://schemas.microsoft.com/office/drawing/2014/main" id="{367E6DA1-4A65-1735-5A4A-8255DC99D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l="12468" t="12493" r="13507" b="22473"/>
              <a:stretch/>
            </p:blipFill>
            <p:spPr>
              <a:xfrm>
                <a:off x="178368" y="3639367"/>
                <a:ext cx="331101" cy="287583"/>
              </a:xfrm>
              <a:prstGeom prst="rect">
                <a:avLst/>
              </a:prstGeom>
            </p:spPr>
          </p:pic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080B17A-2C67-59AE-3FB9-C5DF718B4519}"/>
                  </a:ext>
                </a:extLst>
              </p:cNvPr>
              <p:cNvSpPr txBox="1"/>
              <p:nvPr/>
            </p:nvSpPr>
            <p:spPr>
              <a:xfrm>
                <a:off x="453819" y="3668210"/>
                <a:ext cx="58006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CH" sz="900" b="1" dirty="0" err="1">
                    <a:solidFill>
                      <a:schemeClr val="bg1"/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ToT</a:t>
                </a:r>
                <a:endParaRPr lang="en-CH" sz="900" dirty="0">
                  <a:solidFill>
                    <a:schemeClr val="bg1"/>
                  </a:solidFill>
                  <a:latin typeface="Gill Sans" panose="020B0502020104020203" pitchFamily="34" charset="-79"/>
                  <a:cs typeface="Gill Sans" panose="020B0502020104020203" pitchFamily="34" charset="-79"/>
                </a:endParaRPr>
              </a:p>
            </p:txBody>
          </p:sp>
        </p:grp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F7578691-1716-8084-D91E-9500BA210526}"/>
                </a:ext>
              </a:extLst>
            </p:cNvPr>
            <p:cNvSpPr txBox="1"/>
            <p:nvPr/>
          </p:nvSpPr>
          <p:spPr>
            <a:xfrm>
              <a:off x="314361" y="3380877"/>
              <a:ext cx="22794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1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AA06506-BFA6-1BDA-375E-1B2EB4D8EDDC}"/>
                </a:ext>
              </a:extLst>
            </p:cNvPr>
            <p:cNvSpPr txBox="1"/>
            <p:nvPr/>
          </p:nvSpPr>
          <p:spPr>
            <a:xfrm>
              <a:off x="232541" y="3503359"/>
              <a:ext cx="22794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2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1D7D857-821D-923C-997A-212060DE6778}"/>
                </a:ext>
              </a:extLst>
            </p:cNvPr>
            <p:cNvSpPr txBox="1"/>
            <p:nvPr/>
          </p:nvSpPr>
          <p:spPr>
            <a:xfrm>
              <a:off x="391571" y="3503360"/>
              <a:ext cx="22794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3</a:t>
              </a:r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5907B836-5146-0384-8D14-829FC527C032}"/>
              </a:ext>
            </a:extLst>
          </p:cNvPr>
          <p:cNvGrpSpPr/>
          <p:nvPr/>
        </p:nvGrpSpPr>
        <p:grpSpPr>
          <a:xfrm>
            <a:off x="2450636" y="1628953"/>
            <a:ext cx="1141481" cy="346854"/>
            <a:chOff x="71543" y="3017375"/>
            <a:chExt cx="1141481" cy="346854"/>
          </a:xfrm>
        </p:grpSpPr>
        <p:sp>
          <p:nvSpPr>
            <p:cNvPr id="243" name="Rounded Rectangle 242">
              <a:extLst>
                <a:ext uri="{FF2B5EF4-FFF2-40B4-BE49-F238E27FC236}">
                  <a16:creationId xmlns:a16="http://schemas.microsoft.com/office/drawing/2014/main" id="{5EE3E982-8035-E4F9-B439-2F6E684AA71B}"/>
                </a:ext>
              </a:extLst>
            </p:cNvPr>
            <p:cNvSpPr/>
            <p:nvPr/>
          </p:nvSpPr>
          <p:spPr>
            <a:xfrm>
              <a:off x="108397" y="3020032"/>
              <a:ext cx="976410" cy="316478"/>
            </a:xfrm>
            <a:prstGeom prst="roundRect">
              <a:avLst>
                <a:gd name="adj" fmla="val 50000"/>
              </a:avLst>
            </a:prstGeom>
            <a:gradFill>
              <a:gsLst>
                <a:gs pos="99000">
                  <a:srgbClr val="632A68"/>
                </a:gs>
                <a:gs pos="0">
                  <a:srgbClr val="293E74"/>
                </a:gs>
              </a:gsLst>
              <a:lin ang="0" scaled="1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00" noProof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8851DD7-04D2-7E1D-EFAF-C1CF16A41306}"/>
                </a:ext>
              </a:extLst>
            </p:cNvPr>
            <p:cNvGrpSpPr/>
            <p:nvPr/>
          </p:nvGrpSpPr>
          <p:grpSpPr>
            <a:xfrm>
              <a:off x="71543" y="3017375"/>
              <a:ext cx="742096" cy="346854"/>
              <a:chOff x="790161" y="2925911"/>
              <a:chExt cx="2200806" cy="1028652"/>
            </a:xfrm>
          </p:grpSpPr>
          <p:pic>
            <p:nvPicPr>
              <p:cNvPr id="246" name="Picture 245" descr="A group of white clouds on a black background&#10;&#10;AI-generated content may be incorrect.">
                <a:extLst>
                  <a:ext uri="{FF2B5EF4-FFF2-40B4-BE49-F238E27FC236}">
                    <a16:creationId xmlns:a16="http://schemas.microsoft.com/office/drawing/2014/main" id="{0DA3403D-EACD-C373-556E-71B5D3166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t="23463" b="43663"/>
              <a:stretch/>
            </p:blipFill>
            <p:spPr>
              <a:xfrm>
                <a:off x="790161" y="2925911"/>
                <a:ext cx="2200806" cy="723503"/>
              </a:xfrm>
              <a:prstGeom prst="rect">
                <a:avLst/>
              </a:prstGeom>
            </p:spPr>
          </p:pic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7B11C7B6-89BD-B3B2-3D1B-3A0139770B60}"/>
                  </a:ext>
                </a:extLst>
              </p:cNvPr>
              <p:cNvSpPr txBox="1"/>
              <p:nvPr/>
            </p:nvSpPr>
            <p:spPr>
              <a:xfrm>
                <a:off x="1010379" y="3061142"/>
                <a:ext cx="695033" cy="638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1</a:t>
                </a: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1ACA43B2-0456-2E25-08BE-A5A164F327C0}"/>
                  </a:ext>
                </a:extLst>
              </p:cNvPr>
              <p:cNvSpPr txBox="1"/>
              <p:nvPr/>
            </p:nvSpPr>
            <p:spPr>
              <a:xfrm>
                <a:off x="1546876" y="2990103"/>
                <a:ext cx="695033" cy="638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2</a:t>
                </a:r>
              </a:p>
            </p:txBody>
          </p: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04752F13-E2DC-596C-7E2C-2BE45A3A6F9C}"/>
                  </a:ext>
                </a:extLst>
              </p:cNvPr>
              <p:cNvSpPr txBox="1"/>
              <p:nvPr/>
            </p:nvSpPr>
            <p:spPr>
              <a:xfrm>
                <a:off x="2096870" y="3057850"/>
                <a:ext cx="695033" cy="638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3</a:t>
                </a:r>
              </a:p>
            </p:txBody>
          </p:sp>
          <p:pic>
            <p:nvPicPr>
              <p:cNvPr id="250" name="Picture 249" descr="A group of white clouds on a black background&#10;&#10;AI-generated content may be incorrect.">
                <a:extLst>
                  <a:ext uri="{FF2B5EF4-FFF2-40B4-BE49-F238E27FC236}">
                    <a16:creationId xmlns:a16="http://schemas.microsoft.com/office/drawing/2014/main" id="{50ACEB79-2F2E-5552-54F8-EDC7F6ADF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l="19560" t="55866" r="66183" b="27705"/>
              <a:stretch/>
            </p:blipFill>
            <p:spPr>
              <a:xfrm>
                <a:off x="1215208" y="3592989"/>
                <a:ext cx="313769" cy="361574"/>
              </a:xfrm>
              <a:prstGeom prst="rect">
                <a:avLst/>
              </a:prstGeom>
            </p:spPr>
          </p:pic>
          <p:pic>
            <p:nvPicPr>
              <p:cNvPr id="251" name="Picture 250" descr="A group of white clouds on a black background&#10;&#10;AI-generated content may be incorrect.">
                <a:extLst>
                  <a:ext uri="{FF2B5EF4-FFF2-40B4-BE49-F238E27FC236}">
                    <a16:creationId xmlns:a16="http://schemas.microsoft.com/office/drawing/2014/main" id="{020C7DBA-A15A-E4A0-A13F-704EEF169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l="40366" t="55866" r="40436" b="27705"/>
              <a:stretch/>
            </p:blipFill>
            <p:spPr>
              <a:xfrm>
                <a:off x="1684435" y="3412202"/>
                <a:ext cx="422507" cy="361574"/>
              </a:xfrm>
              <a:prstGeom prst="rect">
                <a:avLst/>
              </a:prstGeom>
            </p:spPr>
          </p:pic>
          <p:pic>
            <p:nvPicPr>
              <p:cNvPr id="252" name="Picture 251" descr="A group of white clouds on a black background&#10;&#10;AI-generated content may be incorrect.">
                <a:extLst>
                  <a:ext uri="{FF2B5EF4-FFF2-40B4-BE49-F238E27FC236}">
                    <a16:creationId xmlns:a16="http://schemas.microsoft.com/office/drawing/2014/main" id="{20419597-D0CB-22A7-B603-AA706D935C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l="19560" t="55866" r="66183" b="27705"/>
              <a:stretch/>
            </p:blipFill>
            <p:spPr>
              <a:xfrm>
                <a:off x="2304333" y="3592989"/>
                <a:ext cx="313769" cy="361574"/>
              </a:xfrm>
              <a:prstGeom prst="rect">
                <a:avLst/>
              </a:prstGeom>
            </p:spPr>
          </p:pic>
        </p:grp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1B4D93E0-6D1A-1100-9916-D6336404ECA8}"/>
                </a:ext>
              </a:extLst>
            </p:cNvPr>
            <p:cNvSpPr txBox="1"/>
            <p:nvPr/>
          </p:nvSpPr>
          <p:spPr>
            <a:xfrm>
              <a:off x="555677" y="3061864"/>
              <a:ext cx="65734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CH" sz="900" b="1" dirty="0" err="1">
                  <a:solidFill>
                    <a:schemeClr val="bg1"/>
                  </a:solidFill>
                  <a:latin typeface="Gill Sans" panose="020B0502020104020203" pitchFamily="34" charset="-79"/>
                  <a:cs typeface="Gill Sans" panose="020B0502020104020203" pitchFamily="34" charset="-79"/>
                </a:rPr>
                <a:t>CoT</a:t>
              </a:r>
              <a:endParaRPr lang="en-CH" sz="9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</p:grpSp>
      <p:sp>
        <p:nvSpPr>
          <p:cNvPr id="231" name="Rounded Rectangle 230">
            <a:extLst>
              <a:ext uri="{FF2B5EF4-FFF2-40B4-BE49-F238E27FC236}">
                <a16:creationId xmlns:a16="http://schemas.microsoft.com/office/drawing/2014/main" id="{5D5FB00F-28AF-7497-3095-E5746D164EB9}"/>
              </a:ext>
            </a:extLst>
          </p:cNvPr>
          <p:cNvSpPr/>
          <p:nvPr/>
        </p:nvSpPr>
        <p:spPr>
          <a:xfrm>
            <a:off x="278603" y="2179506"/>
            <a:ext cx="1782489" cy="272370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rgbClr val="42336B"/>
              </a:gs>
              <a:gs pos="0">
                <a:srgbClr val="064370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8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Multiple prompts </a:t>
            </a:r>
            <a:r>
              <a:rPr lang="fr-CH" sz="800" b="1" dirty="0" err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compared</a:t>
            </a:r>
            <a:r>
              <a:rPr lang="fr-CH" sz="8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:</a:t>
            </a:r>
            <a:endParaRPr lang="en-CH" sz="6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EE58A940-0D7C-6D37-2640-2AEB897B06B8}"/>
              </a:ext>
            </a:extLst>
          </p:cNvPr>
          <p:cNvSpPr txBox="1"/>
          <p:nvPr/>
        </p:nvSpPr>
        <p:spPr>
          <a:xfrm>
            <a:off x="112192" y="2504213"/>
            <a:ext cx="2146025" cy="94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1460" indent="-1714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700" noProof="1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3 types of prompts and 4 prompting techniques evaluated through 40 queries per patient's vignette</a:t>
            </a:r>
          </a:p>
          <a:p>
            <a:pPr marL="251460" indent="-1714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700" noProof="1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Primary endpoint: accuracy (proportion of recommendations matching the Heart Team decision)</a:t>
            </a:r>
          </a:p>
          <a:p>
            <a:pPr marL="251460" indent="-1714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700" noProof="1">
                <a:latin typeface="Gill Sans" panose="020B0502020104020203" pitchFamily="34" charset="-79"/>
                <a:ea typeface="Helvetica Neue" panose="02000503000000020004" pitchFamily="2" charset="0"/>
                <a:cs typeface="Gill Sans" panose="020B0502020104020203" pitchFamily="34" charset="-79"/>
              </a:rPr>
              <a:t>Secondary endpoint: treatment invasieness</a:t>
            </a:r>
          </a:p>
        </p:txBody>
      </p:sp>
      <p:sp>
        <p:nvSpPr>
          <p:cNvPr id="257" name="Rounded Rectangle 256">
            <a:extLst>
              <a:ext uri="{FF2B5EF4-FFF2-40B4-BE49-F238E27FC236}">
                <a16:creationId xmlns:a16="http://schemas.microsoft.com/office/drawing/2014/main" id="{1840319E-2F6B-2637-E2B3-528152861DCD}"/>
              </a:ext>
            </a:extLst>
          </p:cNvPr>
          <p:cNvSpPr/>
          <p:nvPr/>
        </p:nvSpPr>
        <p:spPr>
          <a:xfrm>
            <a:off x="4750106" y="1130858"/>
            <a:ext cx="625098" cy="225019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rgbClr val="911D62"/>
              </a:gs>
              <a:gs pos="0">
                <a:srgbClr val="632A68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6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Free-</a:t>
            </a:r>
          </a:p>
          <a:p>
            <a:pPr algn="ctr"/>
            <a:r>
              <a:rPr lang="fr-CH" sz="600" b="1" dirty="0" err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thinking</a:t>
            </a:r>
            <a:endParaRPr lang="en-CH" sz="4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58" name="Rounded Rectangle 257">
            <a:extLst>
              <a:ext uri="{FF2B5EF4-FFF2-40B4-BE49-F238E27FC236}">
                <a16:creationId xmlns:a16="http://schemas.microsoft.com/office/drawing/2014/main" id="{100917B5-C6AE-FAF9-8322-A1B02BD214C0}"/>
              </a:ext>
            </a:extLst>
          </p:cNvPr>
          <p:cNvSpPr/>
          <p:nvPr/>
        </p:nvSpPr>
        <p:spPr>
          <a:xfrm>
            <a:off x="5686621" y="1135341"/>
            <a:ext cx="625098" cy="225019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rgbClr val="911D62"/>
              </a:gs>
              <a:gs pos="0">
                <a:srgbClr val="632A68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600" b="1" dirty="0" err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Guided</a:t>
            </a:r>
            <a:r>
              <a:rPr lang="fr-CH" sz="6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-</a:t>
            </a:r>
          </a:p>
          <a:p>
            <a:pPr algn="ctr"/>
            <a:r>
              <a:rPr lang="fr-CH" sz="600" b="1" dirty="0" err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thinking</a:t>
            </a:r>
            <a:endParaRPr lang="en-CH" sz="4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59" name="Rounded Rectangle 258">
            <a:extLst>
              <a:ext uri="{FF2B5EF4-FFF2-40B4-BE49-F238E27FC236}">
                <a16:creationId xmlns:a16="http://schemas.microsoft.com/office/drawing/2014/main" id="{A839C99E-4ECA-00B8-BFF8-A1CF8F2E212E}"/>
              </a:ext>
            </a:extLst>
          </p:cNvPr>
          <p:cNvSpPr/>
          <p:nvPr/>
        </p:nvSpPr>
        <p:spPr>
          <a:xfrm>
            <a:off x="4682157" y="1467007"/>
            <a:ext cx="760997" cy="225019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rgbClr val="911D62"/>
              </a:gs>
              <a:gs pos="0">
                <a:srgbClr val="632A68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6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Few-shot</a:t>
            </a:r>
          </a:p>
          <a:p>
            <a:pPr algn="ctr"/>
            <a:r>
              <a:rPr lang="fr-CH" sz="6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prompting</a:t>
            </a:r>
            <a:endParaRPr lang="en-CH" sz="4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60" name="Rounded Rectangle 259">
            <a:extLst>
              <a:ext uri="{FF2B5EF4-FFF2-40B4-BE49-F238E27FC236}">
                <a16:creationId xmlns:a16="http://schemas.microsoft.com/office/drawing/2014/main" id="{156B6590-7D66-CF83-29A9-830334467BDF}"/>
              </a:ext>
            </a:extLst>
          </p:cNvPr>
          <p:cNvSpPr/>
          <p:nvPr/>
        </p:nvSpPr>
        <p:spPr>
          <a:xfrm>
            <a:off x="5618672" y="1463484"/>
            <a:ext cx="760997" cy="225019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rgbClr val="911D62"/>
              </a:gs>
              <a:gs pos="0">
                <a:srgbClr val="632A68"/>
              </a:gs>
            </a:gsLst>
            <a:lin ang="0" scaled="1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6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Self-</a:t>
            </a:r>
            <a:r>
              <a:rPr lang="fr-CH" sz="600" b="1" dirty="0" err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consistency</a:t>
            </a:r>
            <a:endParaRPr lang="en-CH" sz="4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0295C80-5D87-B8C2-6BDD-9966262D9DA5}"/>
              </a:ext>
            </a:extLst>
          </p:cNvPr>
          <p:cNvSpPr txBox="1"/>
          <p:nvPr/>
        </p:nvSpPr>
        <p:spPr>
          <a:xfrm>
            <a:off x="3130369" y="1166748"/>
            <a:ext cx="91199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9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vs.</a:t>
            </a:r>
            <a:endParaRPr lang="en-CH" sz="9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1033544F-42E9-5A33-01AF-F140491C8751}"/>
              </a:ext>
            </a:extLst>
          </p:cNvPr>
          <p:cNvSpPr txBox="1"/>
          <p:nvPr/>
        </p:nvSpPr>
        <p:spPr>
          <a:xfrm>
            <a:off x="2822975" y="1433304"/>
            <a:ext cx="91199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9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vs.</a:t>
            </a:r>
            <a:endParaRPr lang="en-CH" sz="9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EA9812BB-83CC-81B5-2952-CA89CDFC8EDA}"/>
              </a:ext>
            </a:extLst>
          </p:cNvPr>
          <p:cNvSpPr txBox="1"/>
          <p:nvPr/>
        </p:nvSpPr>
        <p:spPr>
          <a:xfrm>
            <a:off x="5078793" y="1256217"/>
            <a:ext cx="91199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9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vs.</a:t>
            </a:r>
            <a:endParaRPr lang="en-CH" sz="90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59171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hj_f">
      <a:dk1>
        <a:srgbClr val="000000"/>
      </a:dk1>
      <a:lt1>
        <a:srgbClr val="FFFFFF"/>
      </a:lt1>
      <a:dk2>
        <a:srgbClr val="CDDAE3"/>
      </a:dk2>
      <a:lt2>
        <a:srgbClr val="D4D7E2"/>
      </a:lt2>
      <a:accent1>
        <a:srgbClr val="E0D4E0"/>
      </a:accent1>
      <a:accent2>
        <a:srgbClr val="E7D2DF"/>
      </a:accent2>
      <a:accent3>
        <a:srgbClr val="064472"/>
      </a:accent3>
      <a:accent4>
        <a:srgbClr val="43336B"/>
      </a:accent4>
      <a:accent5>
        <a:srgbClr val="632B68"/>
      </a:accent5>
      <a:accent6>
        <a:srgbClr val="911D62"/>
      </a:accent6>
      <a:hlink>
        <a:srgbClr val="054879"/>
      </a:hlink>
      <a:folHlink>
        <a:srgbClr val="283C7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2338</TotalTime>
  <Words>606</Words>
  <Application>Microsoft Macintosh PowerPoint</Application>
  <PresentationFormat>Custom</PresentationFormat>
  <Paragraphs>115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Gill Sans</vt:lpstr>
      <vt:lpstr>Gill Sans SemiBold</vt:lpstr>
      <vt:lpstr>Helvetica Neue Condensed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Dorian Fernand Alfred Garin</dc:creator>
  <cp:lastModifiedBy>Dorian Garin</cp:lastModifiedBy>
  <cp:revision>252</cp:revision>
  <dcterms:created xsi:type="dcterms:W3CDTF">2023-10-13T18:17:26Z</dcterms:created>
  <dcterms:modified xsi:type="dcterms:W3CDTF">2025-09-22T15:31:58Z</dcterms:modified>
</cp:coreProperties>
</file>